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Lst>
  <p:notesMasterIdLst>
    <p:notesMasterId r:id="rId44"/>
  </p:notesMasterIdLst>
  <p:sldIdLst>
    <p:sldId id="256" r:id="rId2"/>
    <p:sldId id="257" r:id="rId3"/>
    <p:sldId id="285" r:id="rId4"/>
    <p:sldId id="300" r:id="rId5"/>
    <p:sldId id="286" r:id="rId6"/>
    <p:sldId id="296" r:id="rId7"/>
    <p:sldId id="342" r:id="rId8"/>
    <p:sldId id="369" r:id="rId9"/>
    <p:sldId id="287" r:id="rId10"/>
    <p:sldId id="344" r:id="rId11"/>
    <p:sldId id="345" r:id="rId12"/>
    <p:sldId id="348" r:id="rId13"/>
    <p:sldId id="349" r:id="rId14"/>
    <p:sldId id="346" r:id="rId15"/>
    <p:sldId id="347" r:id="rId16"/>
    <p:sldId id="350" r:id="rId17"/>
    <p:sldId id="372" r:id="rId18"/>
    <p:sldId id="371" r:id="rId19"/>
    <p:sldId id="351" r:id="rId20"/>
    <p:sldId id="352" r:id="rId21"/>
    <p:sldId id="373" r:id="rId22"/>
    <p:sldId id="353" r:id="rId23"/>
    <p:sldId id="360" r:id="rId24"/>
    <p:sldId id="354" r:id="rId25"/>
    <p:sldId id="374" r:id="rId26"/>
    <p:sldId id="355" r:id="rId27"/>
    <p:sldId id="358" r:id="rId28"/>
    <p:sldId id="359" r:id="rId29"/>
    <p:sldId id="361" r:id="rId30"/>
    <p:sldId id="334" r:id="rId31"/>
    <p:sldId id="363" r:id="rId32"/>
    <p:sldId id="370" r:id="rId33"/>
    <p:sldId id="362" r:id="rId34"/>
    <p:sldId id="366" r:id="rId35"/>
    <p:sldId id="367" r:id="rId36"/>
    <p:sldId id="375" r:id="rId37"/>
    <p:sldId id="368" r:id="rId38"/>
    <p:sldId id="339" r:id="rId39"/>
    <p:sldId id="337" r:id="rId40"/>
    <p:sldId id="283" r:id="rId41"/>
    <p:sldId id="365" r:id="rId42"/>
    <p:sldId id="343" r:id="rId43"/>
  </p:sldIdLst>
  <p:sldSz cx="12192000" cy="6858000"/>
  <p:notesSz cx="9872663"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0ECA2-9693-4A38-AEB0-0457F7F2BD40}" v="1" dt="2023-03-01T10:13:37.47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64112" autoAdjust="0"/>
  </p:normalViewPr>
  <p:slideViewPr>
    <p:cSldViewPr snapToGrid="0">
      <p:cViewPr varScale="1">
        <p:scale>
          <a:sx n="55" d="100"/>
          <a:sy n="55" d="100"/>
        </p:scale>
        <p:origin x="19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5" qsCatId="simple" csTypeId="urn:microsoft.com/office/officeart/2005/8/colors/accent1_2" csCatId="accent1" phldr="1"/>
      <dgm:spPr/>
      <dgm:t>
        <a:bodyPr rtlCol="0"/>
        <a:lstStyle/>
        <a:p>
          <a:pPr rtl="0"/>
          <a:endParaRPr lang="en-US"/>
        </a:p>
      </dgm:t>
    </dgm:pt>
    <dgm:pt modelId="{2EE95FC5-CD6B-4A50-9262-DC414E16C3EA}">
      <dgm:prSet custT="1"/>
      <dgm:spPr/>
      <dgm:t>
        <a:bodyPr lIns="72000" rIns="72000" rtlCol="0"/>
        <a:lstStyle/>
        <a:p>
          <a:pPr rtl="0"/>
          <a:r>
            <a:rPr lang="fr-FR" sz="2100" b="1" kern="1200" noProof="0" dirty="0"/>
            <a:t>I</a:t>
          </a:r>
        </a:p>
        <a:p>
          <a:pPr rtl="0"/>
          <a:r>
            <a:rPr lang="fr-FR" sz="1800" kern="1200" noProof="0" dirty="0">
              <a:latin typeface="Trebuchet MS" panose="020B0603020202020204"/>
              <a:ea typeface="+mn-ea"/>
              <a:cs typeface="+mn-cs"/>
            </a:rPr>
            <a:t>Problématique</a:t>
          </a: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endParaRPr lang="fr-FR" noProof="0" dirty="0"/>
        </a:p>
      </dgm:t>
    </dgm:pt>
    <dgm:pt modelId="{F05611F0-8256-4954-B6CB-ED6B4F2DD397}">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endParaRPr lang="fr-FR" noProof="0" dirty="0"/>
        </a:p>
      </dgm:t>
    </dgm:pt>
    <dgm:pt modelId="{5E00E3AB-99E6-428D-9610-E22E27B29D33}">
      <dgm:prSet custT="1"/>
      <dgm:spPr/>
      <dgm:t>
        <a:bodyPr lIns="72000" rIns="72000" rtlCol="0"/>
        <a:lstStyle/>
        <a:p>
          <a:pPr marL="0" lvl="0" algn="ctr" defTabSz="800100" rtl="0">
            <a:lnSpc>
              <a:spcPct val="90000"/>
            </a:lnSpc>
            <a:spcBef>
              <a:spcPct val="0"/>
            </a:spcBef>
            <a:spcAft>
              <a:spcPct val="35000"/>
            </a:spcAft>
            <a:buNone/>
          </a:pPr>
          <a:r>
            <a:rPr lang="fr-FR" sz="1800" b="1" kern="1200" noProof="0" dirty="0"/>
            <a:t>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gm:t>
    </dgm:pt>
    <dgm:pt modelId="{76AC2D24-0313-4FD9-9444-F8BC85549180}" type="parTrans" cxnId="{0F6B598E-E359-4014-8ABE-657FB4764E4A}">
      <dgm:prSet/>
      <dgm:spPr/>
      <dgm:t>
        <a:bodyPr/>
        <a:lstStyle/>
        <a:p>
          <a:endParaRPr lang="fr-FR"/>
        </a:p>
      </dgm:t>
    </dgm:pt>
    <dgm:pt modelId="{E531744A-5651-4B7B-A1FB-0FFCE060F834}" type="sibTrans" cxnId="{0F6B598E-E359-4014-8ABE-657FB4764E4A}">
      <dgm:prSet/>
      <dgm:spPr/>
      <dgm:t>
        <a:bodyPr/>
        <a:lstStyle/>
        <a:p>
          <a:endParaRPr lang="fr-FR"/>
        </a:p>
      </dgm:t>
    </dgm:pt>
    <dgm:pt modelId="{2E861E86-2759-48FF-9C7A-3D5C10421CEC}">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gm:t>
    </dgm:pt>
    <dgm:pt modelId="{3186A5CF-FC3C-4DDE-91F0-E062DEEFDB52}" type="parTrans" cxnId="{6EBC146A-B43A-4512-B14F-E674CA0C7A45}">
      <dgm:prSet/>
      <dgm:spPr/>
      <dgm:t>
        <a:bodyPr/>
        <a:lstStyle/>
        <a:p>
          <a:endParaRPr lang="fr-FR"/>
        </a:p>
      </dgm:t>
    </dgm:pt>
    <dgm:pt modelId="{B53FC8CE-16E8-40C9-B179-F82F773A4FD9}" type="sibTrans" cxnId="{6EBC146A-B43A-4512-B14F-E674CA0C7A45}">
      <dgm:prSet/>
      <dgm:spPr/>
      <dgm:t>
        <a:bodyPr/>
        <a:lstStyle/>
        <a:p>
          <a:endParaRPr lang="fr-FR"/>
        </a:p>
      </dgm:t>
    </dgm:pt>
    <dgm:pt modelId="{B2F5454E-7CB5-4716-82C0-B9F68A08985A}">
      <dgm:prSet custT="1"/>
      <dgm:spPr/>
      <dgm:t>
        <a:bodyPr lIns="72000" rIns="72000" rtlCol="0"/>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gm:t>
    </dgm:pt>
    <dgm:pt modelId="{DEFC30EF-90D5-4889-A20B-82FFCAEFE145}" type="parTrans" cxnId="{AB5EB95E-4F9B-4F67-BB83-50982BB2362B}">
      <dgm:prSet/>
      <dgm:spPr/>
      <dgm:t>
        <a:bodyPr/>
        <a:lstStyle/>
        <a:p>
          <a:endParaRPr lang="fr-FR"/>
        </a:p>
      </dgm:t>
    </dgm:pt>
    <dgm:pt modelId="{8B79DB8B-ECE6-43A4-9864-02F02D240A50}" type="sibTrans" cxnId="{AB5EB95E-4F9B-4F67-BB83-50982BB2362B}">
      <dgm:prSet/>
      <dgm:spPr/>
      <dgm:t>
        <a:bodyPr/>
        <a:lstStyle/>
        <a:p>
          <a:endParaRPr lang="fr-FR"/>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512AF077-4DFA-4320-A762-F4C15E4931C9}" type="pres">
      <dgm:prSet presAssocID="{5E00E3AB-99E6-428D-9610-E22E27B29D33}" presName="node" presStyleLbl="node1" presStyleIdx="1" presStyleCnt="5">
        <dgm:presLayoutVars>
          <dgm:bulletEnabled val="1"/>
        </dgm:presLayoutVars>
      </dgm:prSet>
      <dgm:spPr/>
    </dgm:pt>
    <dgm:pt modelId="{1CDE9DA6-D7AD-43A0-BECF-163CEBA5A3BB}" type="pres">
      <dgm:prSet presAssocID="{E531744A-5651-4B7B-A1FB-0FFCE060F834}" presName="sibTrans" presStyleCnt="0"/>
      <dgm:spPr/>
    </dgm:pt>
    <dgm:pt modelId="{B86E23A3-742D-4587-88CF-2D56A8442149}" type="pres">
      <dgm:prSet presAssocID="{F05611F0-8256-4954-B6CB-ED6B4F2DD397}" presName="node" presStyleLbl="node1" presStyleIdx="2"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BAB05900-8DEB-4402-B995-D8A121093117}" type="pres">
      <dgm:prSet presAssocID="{2E861E86-2759-48FF-9C7A-3D5C10421CEC}" presName="node" presStyleLbl="node1" presStyleIdx="3" presStyleCnt="5" custScaleX="115064" custLinFactNeighborX="976">
        <dgm:presLayoutVars>
          <dgm:bulletEnabled val="1"/>
        </dgm:presLayoutVars>
      </dgm:prSet>
      <dgm:spPr/>
    </dgm:pt>
    <dgm:pt modelId="{F4E65391-731F-4B4A-918F-F7CC03917981}" type="pres">
      <dgm:prSet presAssocID="{B53FC8CE-16E8-40C9-B179-F82F773A4FD9}" presName="sibTrans" presStyleCnt="0"/>
      <dgm:spPr/>
    </dgm:pt>
    <dgm:pt modelId="{FA9436F7-2B81-4C09-92D6-98305E31304E}" type="pres">
      <dgm:prSet presAssocID="{B2F5454E-7CB5-4716-82C0-B9F68A08985A}"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B5EB95E-4F9B-4F67-BB83-50982BB2362B}" srcId="{D0F07F19-1F50-4B42-A7A0-278DF9D25BB1}" destId="{B2F5454E-7CB5-4716-82C0-B9F68A08985A}" srcOrd="4" destOrd="0" parTransId="{DEFC30EF-90D5-4889-A20B-82FFCAEFE145}" sibTransId="{8B79DB8B-ECE6-43A4-9864-02F02D240A50}"/>
    <dgm:cxn modelId="{6EBC146A-B43A-4512-B14F-E674CA0C7A45}" srcId="{D0F07F19-1F50-4B42-A7A0-278DF9D25BB1}" destId="{2E861E86-2759-48FF-9C7A-3D5C10421CEC}" srcOrd="3" destOrd="0" parTransId="{3186A5CF-FC3C-4DDE-91F0-E062DEEFDB52}" sibTransId="{B53FC8CE-16E8-40C9-B179-F82F773A4FD9}"/>
    <dgm:cxn modelId="{0F6B598E-E359-4014-8ABE-657FB4764E4A}" srcId="{D0F07F19-1F50-4B42-A7A0-278DF9D25BB1}" destId="{5E00E3AB-99E6-428D-9610-E22E27B29D33}" srcOrd="1" destOrd="0" parTransId="{76AC2D24-0313-4FD9-9444-F8BC85549180}" sibTransId="{E531744A-5651-4B7B-A1FB-0FFCE060F834}"/>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2" destOrd="0" parTransId="{CD7328D6-9FAE-4506-9BDB-E06A571EC1D4}" sibTransId="{6BD5265A-8333-420D-BDB2-65F10B3EBD76}"/>
    <dgm:cxn modelId="{D2B47FD9-8652-4635-B7A1-C40D74CB4532}" type="presOf" srcId="{B2F5454E-7CB5-4716-82C0-B9F68A08985A}" destId="{FA9436F7-2B81-4C09-92D6-98305E31304E}"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16263AFB-70C9-4425-97C1-E1FA0790D5D5}" type="presOf" srcId="{5E00E3AB-99E6-428D-9610-E22E27B29D33}" destId="{512AF077-4DFA-4320-A762-F4C15E4931C9}" srcOrd="0" destOrd="0" presId="urn:microsoft.com/office/officeart/2005/8/layout/default"/>
    <dgm:cxn modelId="{4C89EEFD-9EDC-42A0-8ABA-19DC7468E88F}" type="presOf" srcId="{2E861E86-2759-48FF-9C7A-3D5C10421CEC}" destId="{BAB05900-8DEB-4402-B995-D8A121093117}" srcOrd="0" destOrd="0" presId="urn:microsoft.com/office/officeart/2005/8/layout/default"/>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0D2204E0-6CC0-4EBF-88A4-AEBD6BB517E3}" type="presParOf" srcId="{40FE0EB9-B287-43F6-ABB4-527CB1B94B4A}" destId="{512AF077-4DFA-4320-A762-F4C15E4931C9}" srcOrd="2" destOrd="0" presId="urn:microsoft.com/office/officeart/2005/8/layout/default"/>
    <dgm:cxn modelId="{CCB20CCA-C4E4-4E5A-83F1-698EE833FAA0}" type="presParOf" srcId="{40FE0EB9-B287-43F6-ABB4-527CB1B94B4A}" destId="{1CDE9DA6-D7AD-43A0-BECF-163CEBA5A3BB}" srcOrd="3" destOrd="0" presId="urn:microsoft.com/office/officeart/2005/8/layout/default"/>
    <dgm:cxn modelId="{FC4588CA-0BEE-4DE6-9726-93F413184C3C}" type="presParOf" srcId="{40FE0EB9-B287-43F6-ABB4-527CB1B94B4A}" destId="{B86E23A3-742D-4587-88CF-2D56A8442149}" srcOrd="4" destOrd="0" presId="urn:microsoft.com/office/officeart/2005/8/layout/default"/>
    <dgm:cxn modelId="{4178A0A8-8F80-4691-AE60-A912EF83DE0A}" type="presParOf" srcId="{40FE0EB9-B287-43F6-ABB4-527CB1B94B4A}" destId="{87C885F5-93E2-4D86-AAEA-8BD12E68F9BB}" srcOrd="5" destOrd="0" presId="urn:microsoft.com/office/officeart/2005/8/layout/default"/>
    <dgm:cxn modelId="{70EF91BF-F9DF-4D5F-B849-7AE2E1D8BBE3}" type="presParOf" srcId="{40FE0EB9-B287-43F6-ABB4-527CB1B94B4A}" destId="{BAB05900-8DEB-4402-B995-D8A121093117}" srcOrd="6" destOrd="0" presId="urn:microsoft.com/office/officeart/2005/8/layout/default"/>
    <dgm:cxn modelId="{37B24FDB-4393-4CFF-A809-7F03DD7DF475}" type="presParOf" srcId="{40FE0EB9-B287-43F6-ABB4-527CB1B94B4A}" destId="{F4E65391-731F-4B4A-918F-F7CC03917981}" srcOrd="7" destOrd="0" presId="urn:microsoft.com/office/officeart/2005/8/layout/default"/>
    <dgm:cxn modelId="{AEB849CA-543B-446C-A679-6E7080D329DF}" type="presParOf" srcId="{40FE0EB9-B287-43F6-ABB4-527CB1B94B4A}" destId="{FA9436F7-2B81-4C09-92D6-98305E31304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dgm:spPr/>
      <dgm:t>
        <a:bodyPr/>
        <a:lstStyle/>
        <a:p>
          <a:r>
            <a:rPr lang="fr-FR" dirty="0"/>
            <a:t>Récupération du corpus</a:t>
          </a:r>
        </a:p>
        <a:p>
          <a:r>
            <a:rPr lang="fr-FR" dirty="0"/>
            <a:t>=&gt; </a:t>
          </a:r>
          <a:r>
            <a:rPr lang="fr-FR" i="1" dirty="0"/>
            <a:t>Toute la colonne description + </a:t>
          </a:r>
          <a:r>
            <a:rPr lang="fr-FR" i="1" dirty="0" err="1"/>
            <a:t>product_name</a:t>
          </a:r>
          <a:endParaRPr lang="fr-FR" i="1" dirty="0"/>
        </a:p>
      </dgm:t>
    </dgm:pt>
    <dgm:pt modelId="{AEC52806-7675-4E41-A03A-9703C677D27E}" type="parTrans" cxnId="{682F1796-B814-4C6F-844B-AA48AE41E704}">
      <dgm:prSet/>
      <dgm:spPr/>
      <dgm:t>
        <a:bodyPr/>
        <a:lstStyle/>
        <a:p>
          <a:endParaRPr lang="fr-FR"/>
        </a:p>
      </dgm:t>
    </dgm:pt>
    <dgm:pt modelId="{EA14AC9A-CD8A-4C29-BDD5-06805369F4C1}" type="sibTrans" cxnId="{682F1796-B814-4C6F-844B-AA48AE41E704}">
      <dgm:prSet/>
      <dgm:spPr/>
      <dgm:t>
        <a:bodyPr/>
        <a:lstStyle/>
        <a:p>
          <a:endParaRPr lang="fr-FR"/>
        </a:p>
      </dgm:t>
    </dgm:pt>
    <dgm:pt modelId="{10FE37D9-325F-466F-9720-F1D69CC9E5EF}">
      <dgm:prSet phldrT="[Texte]"/>
      <dgm:spPr/>
      <dgm:t>
        <a:bodyPr/>
        <a:lstStyle/>
        <a:p>
          <a:r>
            <a:rPr lang="fr-FR" dirty="0"/>
            <a:t>Lemmatisation / Racinisation</a:t>
          </a:r>
        </a:p>
        <a:p>
          <a:r>
            <a:rPr lang="fr-FR" dirty="0"/>
            <a:t>=&gt; </a:t>
          </a:r>
          <a:r>
            <a:rPr lang="fr-FR" i="1" dirty="0"/>
            <a:t>Présentation des mots sous leur forme canonique ou racine du mot</a:t>
          </a:r>
        </a:p>
      </dgm:t>
    </dgm:pt>
    <dgm:pt modelId="{2F6A44A6-D562-4184-9EE8-C85727D4C26D}" type="parTrans" cxnId="{9FDEEBE9-844B-4908-8F0E-69E82A181550}">
      <dgm:prSet/>
      <dgm:spPr/>
      <dgm:t>
        <a:bodyPr/>
        <a:lstStyle/>
        <a:p>
          <a:endParaRPr lang="fr-FR"/>
        </a:p>
      </dgm:t>
    </dgm:pt>
    <dgm:pt modelId="{E6F1387E-EE25-47EF-8EAE-72A073425F43}" type="sibTrans" cxnId="{9FDEEBE9-844B-4908-8F0E-69E82A181550}">
      <dgm:prSet/>
      <dgm:spPr/>
      <dgm:t>
        <a:bodyPr/>
        <a:lstStyle/>
        <a:p>
          <a:endParaRPr lang="fr-FR"/>
        </a:p>
      </dgm:t>
    </dgm:pt>
    <dgm:pt modelId="{150BD5D8-7DDB-46D0-B120-9C3CA4F65813}">
      <dgm:prSet phldrT="[Texte]"/>
      <dgm:spPr/>
      <dgm:t>
        <a:bodyPr/>
        <a:lstStyle/>
        <a:p>
          <a:r>
            <a:rPr lang="fr-FR" dirty="0"/>
            <a:t>Extraction des </a:t>
          </a:r>
          <a:r>
            <a:rPr lang="fr-FR" dirty="0" err="1"/>
            <a:t>features</a:t>
          </a:r>
          <a:endParaRPr lang="fr-FR" dirty="0"/>
        </a:p>
        <a:p>
          <a:r>
            <a:rPr lang="fr-FR" dirty="0"/>
            <a:t>- BOW</a:t>
          </a:r>
        </a:p>
        <a:p>
          <a:r>
            <a:rPr lang="fr-FR" dirty="0"/>
            <a:t>- Word/Sentence </a:t>
          </a:r>
          <a:r>
            <a:rPr lang="fr-FR" dirty="0" err="1"/>
            <a:t>Embedding</a:t>
          </a:r>
          <a:endParaRPr lang="fr-FR" dirty="0"/>
        </a:p>
      </dgm:t>
    </dgm:pt>
    <dgm:pt modelId="{90FA74E7-34E4-41E2-ADAE-70C68F111022}" type="parTrans" cxnId="{F69C257D-F894-4DF7-A722-D8A90F63C5B3}">
      <dgm:prSet/>
      <dgm:spPr/>
      <dgm:t>
        <a:bodyPr/>
        <a:lstStyle/>
        <a:p>
          <a:endParaRPr lang="fr-FR"/>
        </a:p>
      </dgm:t>
    </dgm:pt>
    <dgm:pt modelId="{A60CBDE4-D34E-4831-A4B0-EAC56EDC4D34}" type="sibTrans" cxnId="{F69C257D-F894-4DF7-A722-D8A90F63C5B3}">
      <dgm:prSet/>
      <dgm:spPr/>
      <dgm:t>
        <a:bodyPr/>
        <a:lstStyle/>
        <a:p>
          <a:endParaRPr lang="fr-FR"/>
        </a:p>
      </dgm:t>
    </dgm:pt>
    <dgm:pt modelId="{E102B82D-35C5-4823-B200-236D9A1F813F}">
      <dgm:prSet phldrT="[Texte]"/>
      <dgm:spPr/>
      <dgm:t>
        <a:bodyPr/>
        <a:lstStyle/>
        <a:p>
          <a:r>
            <a:rPr lang="fr-FR" dirty="0"/>
            <a:t>Normalisation</a:t>
          </a:r>
        </a:p>
        <a:p>
          <a:r>
            <a:rPr lang="fr-FR" dirty="0"/>
            <a:t>=&gt; </a:t>
          </a:r>
          <a:r>
            <a:rPr lang="fr-FR" i="1" dirty="0"/>
            <a:t>Tentative d’harmonisation des </a:t>
          </a:r>
          <a:r>
            <a:rPr lang="fr-FR" i="1" dirty="0" err="1"/>
            <a:t>tokens</a:t>
          </a:r>
          <a:endParaRPr lang="fr-FR" i="1" dirty="0"/>
        </a:p>
      </dgm:t>
    </dgm:pt>
    <dgm:pt modelId="{4900F264-E846-4E00-A609-61A8A5798A04}" type="parTrans" cxnId="{E13F7778-68A0-4350-A96A-694CD6D0D37C}">
      <dgm:prSet/>
      <dgm:spPr/>
      <dgm:t>
        <a:bodyPr/>
        <a:lstStyle/>
        <a:p>
          <a:endParaRPr lang="fr-FR"/>
        </a:p>
      </dgm:t>
    </dgm:pt>
    <dgm:pt modelId="{1E236956-3540-4949-B6E0-89FD1F5DC990}" type="sibTrans" cxnId="{E13F7778-68A0-4350-A96A-694CD6D0D37C}">
      <dgm:prSet/>
      <dgm:spPr/>
      <dgm:t>
        <a:bodyPr/>
        <a:lstStyle/>
        <a:p>
          <a:endParaRPr lang="fr-FR"/>
        </a:p>
      </dgm:t>
    </dgm:pt>
    <dgm:pt modelId="{0AB04D93-9D3A-42E6-AAFB-C2F727E7813D}">
      <dgm:prSet phldrT="[Texte]"/>
      <dgm:spPr/>
      <dgm:t>
        <a:bodyPr/>
        <a:lstStyle/>
        <a:p>
          <a:r>
            <a:rPr lang="fr-FR" dirty="0"/>
            <a:t>Tokenisation</a:t>
          </a:r>
        </a:p>
        <a:p>
          <a:r>
            <a:rPr lang="fr-FR" dirty="0"/>
            <a:t>=&gt; </a:t>
          </a:r>
          <a:r>
            <a:rPr lang="fr-FR" i="1" dirty="0"/>
            <a:t>Découpage en mots</a:t>
          </a:r>
        </a:p>
      </dgm:t>
    </dgm:pt>
    <dgm:pt modelId="{D00F8608-0D5E-4570-83C8-1406264940E7}" type="parTrans" cxnId="{E56B3620-DCFD-4FFF-BDDA-C942F57ADAAC}">
      <dgm:prSet/>
      <dgm:spPr/>
      <dgm:t>
        <a:bodyPr/>
        <a:lstStyle/>
        <a:p>
          <a:endParaRPr lang="fr-FR"/>
        </a:p>
      </dgm:t>
    </dgm:pt>
    <dgm:pt modelId="{2D7DD466-0B6D-4CBB-9992-BDD5FD8591C0}" type="sibTrans" cxnId="{E56B3620-DCFD-4FFF-BDDA-C942F57ADAAC}">
      <dgm:prSet/>
      <dgm:spPr/>
      <dgm:t>
        <a:bodyPr/>
        <a:lstStyle/>
        <a:p>
          <a:endParaRPr lang="fr-FR"/>
        </a:p>
      </dgm:t>
    </dgm:pt>
    <dgm:pt modelId="{35D2923F-D9FF-43FD-B5C8-50CD7B6532E4}">
      <dgm:prSet phldrT="[Texte]"/>
      <dgm:spPr/>
      <dgm:t>
        <a:bodyPr/>
        <a:lstStyle/>
        <a:p>
          <a:r>
            <a:rPr lang="fr-FR" dirty="0"/>
            <a:t>Réduction de dimension</a:t>
          </a:r>
        </a:p>
      </dgm:t>
    </dgm:pt>
    <dgm:pt modelId="{E2CB06FD-4B46-4C77-A831-EFD31AEAC5B3}" type="parTrans" cxnId="{47D39FB1-FEDA-48AB-A985-B97EAB22D949}">
      <dgm:prSet/>
      <dgm:spPr/>
      <dgm:t>
        <a:bodyPr/>
        <a:lstStyle/>
        <a:p>
          <a:endParaRPr lang="fr-FR"/>
        </a:p>
      </dgm:t>
    </dgm:pt>
    <dgm:pt modelId="{675B3A01-62ED-413F-987D-55884D3A8C9E}" type="sibTrans" cxnId="{47D39FB1-FEDA-48AB-A985-B97EAB22D949}">
      <dgm:prSet/>
      <dgm:spPr/>
      <dgm:t>
        <a:bodyPr/>
        <a:lstStyle/>
        <a:p>
          <a:endParaRPr lang="fr-FR"/>
        </a:p>
      </dgm:t>
    </dgm:pt>
    <dgm:pt modelId="{018B59F0-22AA-47F5-8A85-808CD6A566D1}">
      <dgm:prSet phldrT="[Texte]"/>
      <dgm:spPr/>
      <dgm:t>
        <a:bodyPr/>
        <a:lstStyle/>
        <a:p>
          <a:r>
            <a:rPr lang="fr-FR" dirty="0"/>
            <a:t>Classification non supervisée</a:t>
          </a:r>
        </a:p>
      </dgm:t>
    </dgm:pt>
    <dgm:pt modelId="{68C95579-0099-4A3D-A51E-5AD29139E89D}" type="parTrans" cxnId="{C0CC2C3E-BFEA-4558-ACCF-F9F9BAD46F10}">
      <dgm:prSet/>
      <dgm:spPr/>
      <dgm:t>
        <a:bodyPr/>
        <a:lstStyle/>
        <a:p>
          <a:endParaRPr lang="fr-FR"/>
        </a:p>
      </dgm:t>
    </dgm:pt>
    <dgm:pt modelId="{3499A3C2-5C6B-42DC-B86A-F4670F19AE1F}" type="sibTrans" cxnId="{C0CC2C3E-BFEA-4558-ACCF-F9F9BAD46F10}">
      <dgm:prSet/>
      <dgm:spPr/>
      <dgm:t>
        <a:bodyPr/>
        <a:lstStyle/>
        <a:p>
          <a:endParaRPr lang="fr-FR"/>
        </a:p>
      </dgm:t>
    </dgm:pt>
    <dgm:pt modelId="{CC1F4D53-A811-4C2C-90A8-53D240917D23}">
      <dgm:prSet phldrT="[Texte]"/>
      <dgm:spPr/>
      <dgm:t>
        <a:bodyPr/>
        <a:lstStyle/>
        <a:p>
          <a:r>
            <a:rPr lang="fr-FR" dirty="0"/>
            <a:t>Evaluation</a:t>
          </a:r>
        </a:p>
      </dgm:t>
    </dgm:pt>
    <dgm:pt modelId="{011F69C7-98F5-48AB-A82B-DCC4FD71E7F9}" type="parTrans" cxnId="{E38A7648-28D5-4068-9BE9-68C6285E35BE}">
      <dgm:prSet/>
      <dgm:spPr/>
      <dgm:t>
        <a:bodyPr/>
        <a:lstStyle/>
        <a:p>
          <a:endParaRPr lang="fr-FR"/>
        </a:p>
      </dgm:t>
    </dgm:pt>
    <dgm:pt modelId="{0C00A172-744C-4D7C-A6FD-DACCD18CDA4C}" type="sibTrans" cxnId="{E38A7648-28D5-4068-9BE9-68C6285E35BE}">
      <dgm:prSet/>
      <dgm:spPr/>
      <dgm:t>
        <a:bodyPr/>
        <a:lstStyle/>
        <a:p>
          <a:endParaRPr lang="fr-FR"/>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14052" custLinFactNeighborY="43333"/>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err="1"/>
            <a:t>Countvectorizer</a:t>
          </a:r>
          <a:endParaRPr lang="fr-FR" sz="1200" b="1" dirty="0"/>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Tf-</a:t>
          </a:r>
          <a:r>
            <a:rPr lang="fr-FR" sz="1200" b="1" dirty="0" err="1"/>
            <a:t>idf</a:t>
          </a:r>
          <a:endParaRPr lang="fr-FR" sz="1200" b="1" dirty="0"/>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2B043FD-A2A9-4CFE-BA27-486D609966F6}">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gm:t>
    </dgm:pt>
    <dgm:pt modelId="{751CCB40-A5C9-47BD-895A-3A14E64260AF}" type="parTrans" cxnId="{F028268A-8A76-4DAF-B86B-7150E2A6D821}">
      <dgm:prSet custT="1"/>
      <dgm:spPr/>
      <dgm:t>
        <a:bodyPr/>
        <a:lstStyle/>
        <a:p>
          <a:endParaRPr lang="fr-FR" sz="1200"/>
        </a:p>
      </dgm:t>
    </dgm:pt>
    <dgm:pt modelId="{C1BC0BC2-3518-47CF-A259-D6EA4B947E47}" type="sibTrans" cxnId="{F028268A-8A76-4DAF-B86B-7150E2A6D821}">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949C24C1-7ACE-46EF-BF5D-40BAB7DAFAA3}">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3CCAAAE3-963A-4A02-83A1-96B7366A1F96}" type="parTrans" cxnId="{FDF32922-07C5-4CD5-8B62-B2E8C3149180}">
      <dgm:prSet custT="1"/>
      <dgm:spPr/>
      <dgm:t>
        <a:bodyPr/>
        <a:lstStyle/>
        <a:p>
          <a:endParaRPr lang="fr-FR" sz="1200"/>
        </a:p>
      </dgm:t>
    </dgm:pt>
    <dgm:pt modelId="{27EF9B6D-CBA7-4C75-BD4B-23F3FF4D76E8}" type="sibTrans" cxnId="{FDF32922-07C5-4CD5-8B62-B2E8C3149180}">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A0F1A811-A778-4B9D-BD0D-AB56D56ECA68}">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344B97CE-61F2-43CD-9D4A-5B2F45EE53C9}" type="parTrans" cxnId="{E64D30C2-E6A7-4CE1-947B-04D0506160E7}">
      <dgm:prSet custT="1"/>
      <dgm:spPr/>
      <dgm:t>
        <a:bodyPr/>
        <a:lstStyle/>
        <a:p>
          <a:endParaRPr lang="fr-FR" sz="1200"/>
        </a:p>
      </dgm:t>
    </dgm:pt>
    <dgm:pt modelId="{1674CA79-D2AE-4738-950D-661B5CC43F06}" type="sibTrans" cxnId="{E64D30C2-E6A7-4CE1-947B-04D0506160E7}">
      <dgm:prSet/>
      <dgm:spPr/>
      <dgm:t>
        <a:bodyPr/>
        <a:lstStyle/>
        <a:p>
          <a:endParaRPr lang="fr-FR" sz="1200"/>
        </a:p>
      </dgm:t>
    </dgm:pt>
    <dgm:pt modelId="{267737D6-1888-47A5-A5DA-5C0053F24CCB}">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AFFF941-DA81-4177-85C8-19FC4693FFF6}" type="parTrans" cxnId="{CF4A51D6-208B-4E6F-AE8A-24CECD600803}">
      <dgm:prSet custT="1"/>
      <dgm:spPr/>
      <dgm:t>
        <a:bodyPr/>
        <a:lstStyle/>
        <a:p>
          <a:endParaRPr lang="fr-FR" sz="1200"/>
        </a:p>
      </dgm:t>
    </dgm:pt>
    <dgm:pt modelId="{B8C6F5B1-F427-412A-A610-9FA337DC0ED0}" type="sibTrans" cxnId="{CF4A51D6-208B-4E6F-AE8A-24CECD600803}">
      <dgm:prSet/>
      <dgm:spPr/>
      <dgm:t>
        <a:bodyPr/>
        <a:lstStyle/>
        <a:p>
          <a:endParaRPr lang="fr-FR" sz="1200"/>
        </a:p>
      </dgm:t>
    </dgm:pt>
    <dgm:pt modelId="{989B0091-6039-4B77-8F9F-FD06CDEBFE41}">
      <dgm:prSet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6F31803-95B8-4565-A2E6-D4B21ACAB6DE}" type="parTrans" cxnId="{0B8A62D2-FA1A-4F7D-95D0-FF6DAC5F63D0}">
      <dgm:prSet custT="1"/>
      <dgm:spPr/>
      <dgm:t>
        <a:bodyPr/>
        <a:lstStyle/>
        <a:p>
          <a:endParaRPr lang="fr-FR" sz="1200"/>
        </a:p>
      </dgm:t>
    </dgm:pt>
    <dgm:pt modelId="{3AFC9504-8658-4F71-942C-1EEF8D5C356F}" type="sibTrans" cxnId="{0B8A62D2-FA1A-4F7D-95D0-FF6DAC5F63D0}">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C8490969-D02A-4997-860D-C60D56CE839D}">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4016043A-8510-4A08-8D08-CC6225A24EC2}" type="parTrans" cxnId="{3CFC14F3-38C4-4110-BC50-063D9F640A22}">
      <dgm:prSet custT="1"/>
      <dgm:spPr/>
      <dgm:t>
        <a:bodyPr/>
        <a:lstStyle/>
        <a:p>
          <a:endParaRPr lang="fr-FR" sz="1200"/>
        </a:p>
      </dgm:t>
    </dgm:pt>
    <dgm:pt modelId="{4F8D877C-2168-4A1B-81B2-314AEB0D5CD5}" type="sibTrans" cxnId="{3CFC14F3-38C4-4110-BC50-063D9F640A22}">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9487171-F935-484A-A90A-76148B3CDD85}">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9CF3E6B0-6DC3-4649-8E9D-8F8774EF0FEF}" type="parTrans" cxnId="{67A2C8A4-0D69-4EF9-A6C4-F300A4E82BA1}">
      <dgm:prSet custT="1"/>
      <dgm:spPr/>
      <dgm:t>
        <a:bodyPr/>
        <a:lstStyle/>
        <a:p>
          <a:endParaRPr lang="fr-FR" sz="1200"/>
        </a:p>
      </dgm:t>
    </dgm:pt>
    <dgm:pt modelId="{5821CDB4-F159-4A90-8EA1-27E6A6AAE801}" type="sibTrans" cxnId="{67A2C8A4-0D69-4EF9-A6C4-F300A4E82BA1}">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4B5848D7-26B6-4769-95A2-75DAA8081760}">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8D1FB05E-09E6-4575-84AA-BFFB2771F743}" type="sibTrans" cxnId="{CB6EF5D1-5504-47F7-99CD-183E2133859E}">
      <dgm:prSet/>
      <dgm:spPr/>
      <dgm:t>
        <a:bodyPr/>
        <a:lstStyle/>
        <a:p>
          <a:endParaRPr lang="fr-FR" sz="1200"/>
        </a:p>
      </dgm:t>
    </dgm:pt>
    <dgm:pt modelId="{D1412704-A7FD-4E42-89B5-3356272A3B4D}" type="parTrans" cxnId="{CB6EF5D1-5504-47F7-99CD-183E2133859E}">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218468">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E15BE1AE-E13A-48B5-B2AD-03B162F93CB3}" type="pres">
      <dgm:prSet presAssocID="{D1412704-A7FD-4E42-89B5-3356272A3B4D}" presName="conn2-1" presStyleLbl="parChTrans1D4" presStyleIdx="0" presStyleCnt="12"/>
      <dgm:spPr/>
    </dgm:pt>
    <dgm:pt modelId="{340DA658-AB09-4ABE-8606-B346A2E9E214}" type="pres">
      <dgm:prSet presAssocID="{D1412704-A7FD-4E42-89B5-3356272A3B4D}" presName="connTx" presStyleLbl="parChTrans1D4" presStyleIdx="0" presStyleCnt="12"/>
      <dgm:spPr/>
    </dgm:pt>
    <dgm:pt modelId="{6803985C-D410-4C83-B525-521CAA9E4192}" type="pres">
      <dgm:prSet presAssocID="{4B5848D7-26B6-4769-95A2-75DAA8081760}" presName="root2" presStyleCnt="0"/>
      <dgm:spPr/>
    </dgm:pt>
    <dgm:pt modelId="{D7A20325-0432-4E91-9942-178E3D7E928B}" type="pres">
      <dgm:prSet presAssocID="{4B5848D7-26B6-4769-95A2-75DAA8081760}" presName="LevelTwoTextNode" presStyleLbl="node4" presStyleIdx="0" presStyleCnt="12">
        <dgm:presLayoutVars>
          <dgm:chPref val="3"/>
        </dgm:presLayoutVars>
      </dgm:prSet>
      <dgm:spPr/>
    </dgm:pt>
    <dgm:pt modelId="{A3CDE7F8-DD01-441E-9083-00F34B29F049}" type="pres">
      <dgm:prSet presAssocID="{4B5848D7-26B6-4769-95A2-75DAA8081760}" presName="level3hierChild" presStyleCnt="0"/>
      <dgm:spPr/>
    </dgm:pt>
    <dgm:pt modelId="{C6410E6E-637E-48F2-8420-A4892B2F10F5}" type="pres">
      <dgm:prSet presAssocID="{0D2C2AF4-8EA4-41F1-879F-42833D514C9A}" presName="conn2-1" presStyleLbl="parChTrans1D4" presStyleIdx="1" presStyleCnt="12"/>
      <dgm:spPr/>
    </dgm:pt>
    <dgm:pt modelId="{D4C99661-97C9-43DC-BA12-48869D917D3C}" type="pres">
      <dgm:prSet presAssocID="{0D2C2AF4-8EA4-41F1-879F-42833D514C9A}" presName="connTx" presStyleLbl="parChTrans1D4" presStyleIdx="1" presStyleCnt="12"/>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1" presStyleCnt="12">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2" presStyleCnt="12"/>
      <dgm:spPr/>
    </dgm:pt>
    <dgm:pt modelId="{7531A392-3D0D-443E-B16E-5DF287D4842C}" type="pres">
      <dgm:prSet presAssocID="{462B2453-3B60-472C-A81F-95608F2D507B}" presName="connTx" presStyleLbl="parChTrans1D4" presStyleIdx="2" presStyleCnt="12"/>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2" presStyleCnt="12">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BE94BD92-63ED-44D9-9335-2F562AD8768D}" type="pres">
      <dgm:prSet presAssocID="{344B97CE-61F2-43CD-9D4A-5B2F45EE53C9}" presName="conn2-1" presStyleLbl="parChTrans1D4" presStyleIdx="3" presStyleCnt="12"/>
      <dgm:spPr/>
    </dgm:pt>
    <dgm:pt modelId="{D8C58265-4D5D-4AAD-9995-033FD1847894}" type="pres">
      <dgm:prSet presAssocID="{344B97CE-61F2-43CD-9D4A-5B2F45EE53C9}" presName="connTx" presStyleLbl="parChTrans1D4" presStyleIdx="3" presStyleCnt="12"/>
      <dgm:spPr/>
    </dgm:pt>
    <dgm:pt modelId="{0236E175-0414-4F27-8126-40258F843CDC}" type="pres">
      <dgm:prSet presAssocID="{A0F1A811-A778-4B9D-BD0D-AB56D56ECA68}" presName="root2" presStyleCnt="0"/>
      <dgm:spPr/>
    </dgm:pt>
    <dgm:pt modelId="{BA0ED4F3-B896-446C-A2AF-DA08F597FA8C}" type="pres">
      <dgm:prSet presAssocID="{A0F1A811-A778-4B9D-BD0D-AB56D56ECA68}" presName="LevelTwoTextNode" presStyleLbl="node4" presStyleIdx="3" presStyleCnt="12">
        <dgm:presLayoutVars>
          <dgm:chPref val="3"/>
        </dgm:presLayoutVars>
      </dgm:prSet>
      <dgm:spPr/>
    </dgm:pt>
    <dgm:pt modelId="{09A9B908-FE0E-4E65-9E92-AE9341AEA1E5}" type="pres">
      <dgm:prSet presAssocID="{A0F1A811-A778-4B9D-BD0D-AB56D56ECA68}" presName="level3hierChild" presStyleCnt="0"/>
      <dgm:spPr/>
    </dgm:pt>
    <dgm:pt modelId="{0D6CAD54-B079-4C32-8937-45087E921168}" type="pres">
      <dgm:prSet presAssocID="{CBCE8699-A502-4ADC-84AC-E213EA07F414}" presName="conn2-1" presStyleLbl="parChTrans1D4" presStyleIdx="4" presStyleCnt="12"/>
      <dgm:spPr/>
    </dgm:pt>
    <dgm:pt modelId="{5AFD7CE0-39B4-44DA-9F34-8F9C2E581155}" type="pres">
      <dgm:prSet presAssocID="{CBCE8699-A502-4ADC-84AC-E213EA07F414}" presName="connTx" presStyleLbl="parChTrans1D4" presStyleIdx="4" presStyleCnt="12"/>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4" presStyleCnt="12">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5" presStyleCnt="12"/>
      <dgm:spPr/>
    </dgm:pt>
    <dgm:pt modelId="{16125659-0B9E-4AAF-BAD8-1B5B3245DC91}" type="pres">
      <dgm:prSet presAssocID="{873FA544-1C58-4D3F-9B98-DC53298B9023}" presName="connTx" presStyleLbl="parChTrans1D4" presStyleIdx="5" presStyleCnt="12"/>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5" presStyleCnt="12">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DC08BA94-B42B-4369-AC4F-2E9C3FB2377E}" type="pres">
      <dgm:prSet presAssocID="{751CCB40-A5C9-47BD-895A-3A14E64260AF}" presName="conn2-1" presStyleLbl="parChTrans1D2" presStyleIdx="2" presStyleCnt="4"/>
      <dgm:spPr/>
    </dgm:pt>
    <dgm:pt modelId="{756855D6-EEC9-4CED-B8CF-B5949FFD397D}" type="pres">
      <dgm:prSet presAssocID="{751CCB40-A5C9-47BD-895A-3A14E64260AF}" presName="connTx" presStyleLbl="parChTrans1D2" presStyleIdx="2" presStyleCnt="4"/>
      <dgm:spPr/>
    </dgm:pt>
    <dgm:pt modelId="{A769D27E-4DE3-4601-AF06-24F0782B67C0}" type="pres">
      <dgm:prSet presAssocID="{22B043FD-A2A9-4CFE-BA27-486D609966F6}" presName="root2" presStyleCnt="0"/>
      <dgm:spPr/>
    </dgm:pt>
    <dgm:pt modelId="{00090BD2-EDC2-4783-89BD-71B5D354448C}" type="pres">
      <dgm:prSet presAssocID="{22B043FD-A2A9-4CFE-BA27-486D609966F6}" presName="LevelTwoTextNode" presStyleLbl="node2" presStyleIdx="2" presStyleCnt="4">
        <dgm:presLayoutVars>
          <dgm:chPref val="3"/>
        </dgm:presLayoutVars>
      </dgm:prSet>
      <dgm:spPr>
        <a:xfrm>
          <a:off x="2095048" y="2765139"/>
          <a:ext cx="1488149" cy="744074"/>
        </a:xfrm>
        <a:prstGeom prst="roundRect">
          <a:avLst>
            <a:gd name="adj" fmla="val 10000"/>
          </a:avLst>
        </a:prstGeom>
      </dgm:spPr>
    </dgm:pt>
    <dgm:pt modelId="{B2C61359-6AB2-49BF-B441-D5C5C69AA690}" type="pres">
      <dgm:prSet presAssocID="{22B043FD-A2A9-4CFE-BA27-486D609966F6}" presName="level3hierChild" presStyleCnt="0"/>
      <dgm:spPr/>
    </dgm:pt>
    <dgm:pt modelId="{8DB743F2-4A51-4855-A4C7-9DF50CADC607}" type="pres">
      <dgm:prSet presAssocID="{3CCAAAE3-963A-4A02-83A1-96B7366A1F96}" presName="conn2-1" presStyleLbl="parChTrans1D3" presStyleIdx="2" presStyleCnt="4"/>
      <dgm:spPr/>
    </dgm:pt>
    <dgm:pt modelId="{50730619-6222-40FB-860F-267E276CA68E}" type="pres">
      <dgm:prSet presAssocID="{3CCAAAE3-963A-4A02-83A1-96B7366A1F96}" presName="connTx" presStyleLbl="parChTrans1D3" presStyleIdx="2" presStyleCnt="4"/>
      <dgm:spPr/>
    </dgm:pt>
    <dgm:pt modelId="{756DFD77-B807-4465-A929-C8263A6B0F43}" type="pres">
      <dgm:prSet presAssocID="{949C24C1-7ACE-46EF-BF5D-40BAB7DAFAA3}" presName="root2" presStyleCnt="0"/>
      <dgm:spPr/>
    </dgm:pt>
    <dgm:pt modelId="{5C875DC4-0FD7-4B9C-B3BA-A78673E44781}" type="pres">
      <dgm:prSet presAssocID="{949C24C1-7ACE-46EF-BF5D-40BAB7DAFAA3}" presName="LevelTwoTextNode" presStyleLbl="node3" presStyleIdx="2" presStyleCnt="4">
        <dgm:presLayoutVars>
          <dgm:chPref val="3"/>
        </dgm:presLayoutVars>
      </dgm:prSet>
      <dgm:spPr>
        <a:xfrm>
          <a:off x="4178458" y="3205884"/>
          <a:ext cx="1488149" cy="744074"/>
        </a:xfrm>
        <a:prstGeom prst="roundRect">
          <a:avLst>
            <a:gd name="adj" fmla="val 10000"/>
          </a:avLst>
        </a:prstGeom>
      </dgm:spPr>
    </dgm:pt>
    <dgm:pt modelId="{01576125-9BBE-4E1A-8890-EAEAB81003AB}" type="pres">
      <dgm:prSet presAssocID="{949C24C1-7ACE-46EF-BF5D-40BAB7DAFAA3}" presName="level3hierChild" presStyleCnt="0"/>
      <dgm:spPr/>
    </dgm:pt>
    <dgm:pt modelId="{6E2BFD1D-1CB7-4698-B90D-7148F081DEB8}" type="pres">
      <dgm:prSet presAssocID="{9AFFF941-DA81-4177-85C8-19FC4693FFF6}" presName="conn2-1" presStyleLbl="parChTrans1D4" presStyleIdx="6" presStyleCnt="12"/>
      <dgm:spPr/>
    </dgm:pt>
    <dgm:pt modelId="{FB8D4BA2-6449-4939-A843-345FC0FAE050}" type="pres">
      <dgm:prSet presAssocID="{9AFFF941-DA81-4177-85C8-19FC4693FFF6}" presName="connTx" presStyleLbl="parChTrans1D4" presStyleIdx="6" presStyleCnt="12"/>
      <dgm:spPr/>
    </dgm:pt>
    <dgm:pt modelId="{AE467137-60C6-4D63-909D-889DCD680E06}" type="pres">
      <dgm:prSet presAssocID="{267737D6-1888-47A5-A5DA-5C0053F24CCB}" presName="root2" presStyleCnt="0"/>
      <dgm:spPr/>
    </dgm:pt>
    <dgm:pt modelId="{9919EFFC-7219-4C4C-960A-89586F0BA7BD}" type="pres">
      <dgm:prSet presAssocID="{267737D6-1888-47A5-A5DA-5C0053F24CCB}" presName="LevelTwoTextNode" presStyleLbl="node4" presStyleIdx="6" presStyleCnt="12">
        <dgm:presLayoutVars>
          <dgm:chPref val="3"/>
        </dgm:presLayoutVars>
      </dgm:prSet>
      <dgm:spPr/>
    </dgm:pt>
    <dgm:pt modelId="{99873C52-50A6-4253-B785-A2BFA07928AD}" type="pres">
      <dgm:prSet presAssocID="{267737D6-1888-47A5-A5DA-5C0053F24CCB}" presName="level3hierChild" presStyleCnt="0"/>
      <dgm:spPr/>
    </dgm:pt>
    <dgm:pt modelId="{41F0F4F4-C0DC-48B1-8B00-786A59B84CD9}" type="pres">
      <dgm:prSet presAssocID="{4016043A-8510-4A08-8D08-CC6225A24EC2}" presName="conn2-1" presStyleLbl="parChTrans1D4" presStyleIdx="7" presStyleCnt="12"/>
      <dgm:spPr/>
    </dgm:pt>
    <dgm:pt modelId="{E238C37B-AF88-454D-87F9-D86E0D82D179}" type="pres">
      <dgm:prSet presAssocID="{4016043A-8510-4A08-8D08-CC6225A24EC2}" presName="connTx" presStyleLbl="parChTrans1D4" presStyleIdx="7" presStyleCnt="12"/>
      <dgm:spPr/>
    </dgm:pt>
    <dgm:pt modelId="{5CEB9D4C-671C-4650-9FCD-C95BA8354AC6}" type="pres">
      <dgm:prSet presAssocID="{C8490969-D02A-4997-860D-C60D56CE839D}" presName="root2" presStyleCnt="0"/>
      <dgm:spPr/>
    </dgm:pt>
    <dgm:pt modelId="{45266F84-821A-495C-9D3F-D0660E125B1E}" type="pres">
      <dgm:prSet presAssocID="{C8490969-D02A-4997-860D-C60D56CE839D}" presName="LevelTwoTextNode" presStyleLbl="node4" presStyleIdx="7" presStyleCnt="12">
        <dgm:presLayoutVars>
          <dgm:chPref val="3"/>
        </dgm:presLayoutVars>
      </dgm:prSet>
      <dgm:spPr>
        <a:xfrm>
          <a:off x="8345276" y="3205884"/>
          <a:ext cx="1488149" cy="744074"/>
        </a:xfrm>
        <a:prstGeom prst="roundRect">
          <a:avLst>
            <a:gd name="adj" fmla="val 10000"/>
          </a:avLst>
        </a:prstGeom>
      </dgm:spPr>
    </dgm:pt>
    <dgm:pt modelId="{EEEE43A6-9F57-49AB-AE8E-F9D2524F1878}" type="pres">
      <dgm:prSet presAssocID="{C8490969-D02A-4997-860D-C60D56CE839D}" presName="level3hierChild" presStyleCnt="0"/>
      <dgm:spPr/>
    </dgm:pt>
    <dgm:pt modelId="{9F30BA5D-52E2-447A-A2C7-0164D47D5E17}" type="pres">
      <dgm:prSet presAssocID="{9CF3E6B0-6DC3-4649-8E9D-8F8774EF0FEF}" presName="conn2-1" presStyleLbl="parChTrans1D4" presStyleIdx="8" presStyleCnt="12"/>
      <dgm:spPr/>
    </dgm:pt>
    <dgm:pt modelId="{B46B643C-5707-43A6-BCF3-CE5A44BD4FC5}" type="pres">
      <dgm:prSet presAssocID="{9CF3E6B0-6DC3-4649-8E9D-8F8774EF0FEF}" presName="connTx" presStyleLbl="parChTrans1D4" presStyleIdx="8" presStyleCnt="12"/>
      <dgm:spPr/>
    </dgm:pt>
    <dgm:pt modelId="{FDCE4356-7741-419A-B675-21ABA0965351}" type="pres">
      <dgm:prSet presAssocID="{A9487171-F935-484A-A90A-76148B3CDD85}" presName="root2" presStyleCnt="0"/>
      <dgm:spPr/>
    </dgm:pt>
    <dgm:pt modelId="{1BABF060-9E91-4F7E-8039-F66282DCF4A7}" type="pres">
      <dgm:prSet presAssocID="{A9487171-F935-484A-A90A-76148B3CDD85}" presName="LevelTwoTextNode" presStyleLbl="node4" presStyleIdx="8" presStyleCnt="12">
        <dgm:presLayoutVars>
          <dgm:chPref val="3"/>
        </dgm:presLayoutVars>
      </dgm:prSet>
      <dgm:spPr>
        <a:xfrm>
          <a:off x="10428686" y="3205884"/>
          <a:ext cx="1488149" cy="744074"/>
        </a:xfrm>
        <a:prstGeom prst="roundRect">
          <a:avLst>
            <a:gd name="adj" fmla="val 10000"/>
          </a:avLst>
        </a:prstGeom>
      </dgm:spPr>
    </dgm:pt>
    <dgm:pt modelId="{CE1EB99E-630A-4C4A-ABA7-38A6B6796694}" type="pres">
      <dgm:prSet presAssocID="{A9487171-F935-484A-A90A-76148B3CDD85}" presName="level3hierChild" presStyleCnt="0"/>
      <dgm:spPr/>
    </dgm:pt>
    <dgm:pt modelId="{1301748F-2691-4692-BCB3-F993F4CB5AC2}" type="pres">
      <dgm:prSet presAssocID="{3D8E5526-2C2F-4FF3-9056-1764108507D8}" presName="conn2-1" presStyleLbl="parChTrans1D2" presStyleIdx="3" presStyleCnt="4"/>
      <dgm:spPr/>
    </dgm:pt>
    <dgm:pt modelId="{5EC527C2-8778-46A0-8EED-9673AD8EFD57}" type="pres">
      <dgm:prSet presAssocID="{3D8E5526-2C2F-4FF3-9056-1764108507D8}" presName="connTx" presStyleLbl="parChTrans1D2" presStyleIdx="3"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3"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3" presStyleCnt="4"/>
      <dgm:spPr/>
    </dgm:pt>
    <dgm:pt modelId="{3BF6E04C-DD2B-4C74-B296-7E9E22864DAC}" type="pres">
      <dgm:prSet presAssocID="{0EBC81E2-C6FA-40D1-831C-54619A8B0F79}" presName="connTx" presStyleLbl="parChTrans1D3" presStyleIdx="3"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3"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B3521E9F-66AE-44B8-A143-D79C4368677D}" type="pres">
      <dgm:prSet presAssocID="{96F31803-95B8-4565-A2E6-D4B21ACAB6DE}" presName="conn2-1" presStyleLbl="parChTrans1D4" presStyleIdx="9" presStyleCnt="12"/>
      <dgm:spPr/>
    </dgm:pt>
    <dgm:pt modelId="{F8D41F6E-F41B-4126-A0F2-B52623C9B400}" type="pres">
      <dgm:prSet presAssocID="{96F31803-95B8-4565-A2E6-D4B21ACAB6DE}" presName="connTx" presStyleLbl="parChTrans1D4" presStyleIdx="9" presStyleCnt="12"/>
      <dgm:spPr/>
    </dgm:pt>
    <dgm:pt modelId="{50AC97F5-9EFB-48A1-930B-BF67281275B9}" type="pres">
      <dgm:prSet presAssocID="{989B0091-6039-4B77-8F9F-FD06CDEBFE41}" presName="root2" presStyleCnt="0"/>
      <dgm:spPr/>
    </dgm:pt>
    <dgm:pt modelId="{9FE2421C-CEC8-497E-8C84-D2B0AB6B44EA}" type="pres">
      <dgm:prSet presAssocID="{989B0091-6039-4B77-8F9F-FD06CDEBFE41}" presName="LevelTwoTextNode" presStyleLbl="node4" presStyleIdx="9" presStyleCnt="12">
        <dgm:presLayoutVars>
          <dgm:chPref val="3"/>
        </dgm:presLayoutVars>
      </dgm:prSet>
      <dgm:spPr/>
    </dgm:pt>
    <dgm:pt modelId="{EC44D1BD-D57E-43E5-A548-06AA53850EA6}" type="pres">
      <dgm:prSet presAssocID="{989B0091-6039-4B77-8F9F-FD06CDEBFE41}" presName="level3hierChild" presStyleCnt="0"/>
      <dgm:spPr/>
    </dgm:pt>
    <dgm:pt modelId="{E4FC5322-8CD5-41FB-9BC4-3EFB0E60D7C0}" type="pres">
      <dgm:prSet presAssocID="{2E6A8E2D-C636-4849-BF48-246B27D1EE7F}" presName="conn2-1" presStyleLbl="parChTrans1D4" presStyleIdx="10" presStyleCnt="12"/>
      <dgm:spPr/>
    </dgm:pt>
    <dgm:pt modelId="{376D75FD-6DF1-4E5A-8E7A-FECAE4D77E3F}" type="pres">
      <dgm:prSet presAssocID="{2E6A8E2D-C636-4849-BF48-246B27D1EE7F}" presName="connTx" presStyleLbl="parChTrans1D4" presStyleIdx="10" presStyleCnt="12"/>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10" presStyleCnt="12">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11" presStyleCnt="12"/>
      <dgm:spPr/>
    </dgm:pt>
    <dgm:pt modelId="{D6073BBE-E36C-439F-BD56-9E3D15FADAFE}" type="pres">
      <dgm:prSet presAssocID="{1D31C32D-8925-479C-B213-B1692BED2F1E}" presName="connTx" presStyleLbl="parChTrans1D4" presStyleIdx="11" presStyleCnt="12"/>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11" presStyleCnt="12">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9B7E1B07-FAD3-4643-8252-46749BD8688C}" type="presOf" srcId="{462B2453-3B60-472C-A81F-95608F2D507B}" destId="{9F5331CB-8117-43E9-8151-F6AC59961CFF}"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3851E41C-6C98-48F2-B6EA-FE74AABDD666}" type="presOf" srcId="{4016043A-8510-4A08-8D08-CC6225A24EC2}" destId="{E238C37B-AF88-454D-87F9-D86E0D82D179}" srcOrd="1" destOrd="0" presId="urn:microsoft.com/office/officeart/2005/8/layout/hierarchy2"/>
    <dgm:cxn modelId="{E70A911D-C124-49C7-A8CB-610319D1B079}" type="presOf" srcId="{D1412704-A7FD-4E42-89B5-3356272A3B4D}" destId="{E15BE1AE-E13A-48B5-B2AD-03B162F93CB3}" srcOrd="0" destOrd="0" presId="urn:microsoft.com/office/officeart/2005/8/layout/hierarchy2"/>
    <dgm:cxn modelId="{CF42AB1F-01F9-4D6E-A65E-8860BBCC8156}" type="presOf" srcId="{A0F1A811-A778-4B9D-BD0D-AB56D56ECA68}" destId="{BA0ED4F3-B896-446C-A2AF-DA08F597FA8C}" srcOrd="0" destOrd="0" presId="urn:microsoft.com/office/officeart/2005/8/layout/hierarchy2"/>
    <dgm:cxn modelId="{FDF32922-07C5-4CD5-8B62-B2E8C3149180}" srcId="{22B043FD-A2A9-4CFE-BA27-486D609966F6}" destId="{949C24C1-7ACE-46EF-BF5D-40BAB7DAFAA3}" srcOrd="0" destOrd="0" parTransId="{3CCAAAE3-963A-4A02-83A1-96B7366A1F96}" sibTransId="{27EF9B6D-CBA7-4C75-BD4B-23F3FF4D76E8}"/>
    <dgm:cxn modelId="{05EF5224-E700-4B0A-8592-A17E048639A8}" type="presOf" srcId="{6456D45C-966F-4C87-81C8-A4C330E45F4B}" destId="{DC5B07C0-5EEA-4546-A7B3-394674C61C37}" srcOrd="0" destOrd="0" presId="urn:microsoft.com/office/officeart/2005/8/layout/hierarchy2"/>
    <dgm:cxn modelId="{3E257C2D-6155-4A1F-869A-0156B75C9C52}" type="presOf" srcId="{989B0091-6039-4B77-8F9F-FD06CDEBFE41}" destId="{9FE2421C-CEC8-497E-8C84-D2B0AB6B44EA}" srcOrd="0" destOrd="0" presId="urn:microsoft.com/office/officeart/2005/8/layout/hierarchy2"/>
    <dgm:cxn modelId="{6E6DA92F-C14E-46EF-8923-5A98FF48949F}" type="presOf" srcId="{22B043FD-A2A9-4CFE-BA27-486D609966F6}" destId="{00090BD2-EDC2-4783-89BD-71B5D354448C}" srcOrd="0" destOrd="0" presId="urn:microsoft.com/office/officeart/2005/8/layout/hierarchy2"/>
    <dgm:cxn modelId="{73803230-0DCD-42EE-BE60-A42033B58691}" type="presOf" srcId="{9AFFF941-DA81-4177-85C8-19FC4693FFF6}" destId="{FB8D4BA2-6449-4939-A843-345FC0FAE050}" srcOrd="1"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9A08C737-4D3D-46BC-85D7-349E8E327EA2}" type="presOf" srcId="{873FA544-1C58-4D3F-9B98-DC53298B9023}" destId="{C82CB1D1-CCBA-4760-8E06-2E6DF64BF242}" srcOrd="0" destOrd="0" presId="urn:microsoft.com/office/officeart/2005/8/layout/hierarchy2"/>
    <dgm:cxn modelId="{52084E3A-AB65-499F-9EAB-763D805C1DCC}" srcId="{989B0091-6039-4B77-8F9F-FD06CDEBFE41}" destId="{6456D45C-966F-4C87-81C8-A4C330E45F4B}" srcOrd="0" destOrd="0" parTransId="{2E6A8E2D-C636-4849-BF48-246B27D1EE7F}" sibTransId="{F505FB62-F04F-4AE5-BE20-0E0D8276C806}"/>
    <dgm:cxn modelId="{0981DA3A-39C0-40BD-841F-2E0458F7E9AB}" type="presOf" srcId="{344B97CE-61F2-43CD-9D4A-5B2F45EE53C9}" destId="{D8C58265-4D5D-4AAD-9995-033FD1847894}" srcOrd="1" destOrd="0" presId="urn:microsoft.com/office/officeart/2005/8/layout/hierarchy2"/>
    <dgm:cxn modelId="{159F5F3F-C43C-4F8E-94B9-4BBE3C869960}" type="presOf" srcId="{CBCE8699-A502-4ADC-84AC-E213EA07F414}" destId="{5AFD7CE0-39B4-44DA-9F34-8F9C2E581155}" srcOrd="1" destOrd="0" presId="urn:microsoft.com/office/officeart/2005/8/layout/hierarchy2"/>
    <dgm:cxn modelId="{0A93693F-9AB3-41AB-9DB2-7C96C69E140B}" type="presOf" srcId="{4016043A-8510-4A08-8D08-CC6225A24EC2}" destId="{41F0F4F4-C0DC-48B1-8B00-786A59B84CD9}"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33BD305C-16E2-4AC2-84D4-F80B1DC496EF}" type="presOf" srcId="{873FA544-1C58-4D3F-9B98-DC53298B9023}" destId="{16125659-0B9E-4AAF-BAD8-1B5B3245DC91}" srcOrd="1" destOrd="0" presId="urn:microsoft.com/office/officeart/2005/8/layout/hierarchy2"/>
    <dgm:cxn modelId="{68D86F5C-4E06-4A9B-8675-B49FC5BE2A3D}" type="presOf" srcId="{267737D6-1888-47A5-A5DA-5C0053F24CCB}" destId="{9919EFFC-7219-4C4C-960A-89586F0BA7BD}" srcOrd="0" destOrd="0" presId="urn:microsoft.com/office/officeart/2005/8/layout/hierarchy2"/>
    <dgm:cxn modelId="{1685145F-72CD-428F-8D84-BD80DDA44CFF}" type="presOf" srcId="{9AFFF941-DA81-4177-85C8-19FC4693FFF6}" destId="{6E2BFD1D-1CB7-4698-B90D-7148F081DEB8}" srcOrd="0" destOrd="0" presId="urn:microsoft.com/office/officeart/2005/8/layout/hierarchy2"/>
    <dgm:cxn modelId="{9422AF61-5E42-485A-9A1E-EF680A17D2AA}" type="presOf" srcId="{A42A028C-4AC8-45E1-8408-F68CB5C88EF2}" destId="{8C8E2EC6-6E54-4228-82A0-6CB9C72D13B1}"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76D24143-BDA0-4000-9425-BE2D9E99EA18}" type="presOf" srcId="{949C24C1-7ACE-46EF-BF5D-40BAB7DAFAA3}" destId="{5C875DC4-0FD7-4B9C-B3BA-A78673E44781}"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50CFCE6B-745F-4BC4-9715-33A297FBF143}" type="presOf" srcId="{462B2453-3B60-472C-A81F-95608F2D507B}" destId="{7531A392-3D0D-443E-B16E-5DF287D4842C}" srcOrd="1" destOrd="0" presId="urn:microsoft.com/office/officeart/2005/8/layout/hierarchy2"/>
    <dgm:cxn modelId="{4908FC6D-9A61-4609-A580-B02C9BC0B2B2}" type="presOf" srcId="{2E6A8E2D-C636-4849-BF48-246B27D1EE7F}" destId="{376D75FD-6DF1-4E5A-8E7A-FECAE4D77E3F}" srcOrd="1" destOrd="0" presId="urn:microsoft.com/office/officeart/2005/8/layout/hierarchy2"/>
    <dgm:cxn modelId="{FECE996F-5F1F-451E-B301-AABD320C508B}" type="presOf" srcId="{344B97CE-61F2-43CD-9D4A-5B2F45EE53C9}" destId="{BE94BD92-63ED-44D9-9335-2F562AD8768D}" srcOrd="0"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11A727C-FBEA-4CC1-A707-F571479436E5}" type="presOf" srcId="{96F31803-95B8-4565-A2E6-D4B21ACAB6DE}" destId="{B3521E9F-66AE-44B8-A143-D79C4368677D}" srcOrd="0"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F5B9A87-1B08-479A-B99A-DEBC59EADC3C}" type="presOf" srcId="{3CCAAAE3-963A-4A02-83A1-96B7366A1F96}" destId="{50730619-6222-40FB-860F-267E276CA68E}"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F028268A-8A76-4DAF-B86B-7150E2A6D821}" srcId="{C813E2C9-7FCA-47F9-B806-CD7328B4DF3D}" destId="{22B043FD-A2A9-4CFE-BA27-486D609966F6}" srcOrd="0" destOrd="0" parTransId="{751CCB40-A5C9-47BD-895A-3A14E64260AF}" sibTransId="{C1BC0BC2-3518-47CF-A259-D6EA4B947E47}"/>
    <dgm:cxn modelId="{6DE6438C-6542-4874-91C8-81999CFBDB2C}" srcId="{A0F1A811-A778-4B9D-BD0D-AB56D56ECA68}" destId="{53184E1E-A5AC-4309-B304-06C7BA576D8F}" srcOrd="0" destOrd="0" parTransId="{CBCE8699-A502-4ADC-84AC-E213EA07F414}" sibTransId="{42200784-D761-497B-BFD6-5F0987214DA5}"/>
    <dgm:cxn modelId="{004BDF8F-3181-4ED5-A73D-1D0FAA675AC7}" type="presOf" srcId="{4B5848D7-26B6-4769-95A2-75DAA8081760}" destId="{D7A20325-0432-4E91-9942-178E3D7E928B}" srcOrd="0" destOrd="0" presId="urn:microsoft.com/office/officeart/2005/8/layout/hierarchy2"/>
    <dgm:cxn modelId="{5F31DB91-467F-4673-ADB2-F1869E081843}" type="presOf" srcId="{BD3470A8-7F39-436C-BD2C-2B21AA3ACE50}" destId="{C6C58D5F-1782-4F20-8F9E-E532E03626FE}" srcOrd="0" destOrd="0" presId="urn:microsoft.com/office/officeart/2005/8/layout/hierarchy2"/>
    <dgm:cxn modelId="{A9D49392-C2AF-46E5-995A-534149FDAFF2}" type="presOf" srcId="{B612C352-43A4-4C76-BF68-08D35BAC8926}" destId="{AC8AD2FE-99B8-479F-AE3F-CE231CE9B556}" srcOrd="0" destOrd="0" presId="urn:microsoft.com/office/officeart/2005/8/layout/hierarchy2"/>
    <dgm:cxn modelId="{DEFC2496-8E44-4535-B8E8-46745FDFB8F0}" type="presOf" srcId="{751CCB40-A5C9-47BD-895A-3A14E64260AF}" destId="{DC08BA94-B42B-4369-AC4F-2E9C3FB2377E}"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1FD7619F-EE45-4B37-93BA-682EDA52A6A3}" type="presOf" srcId="{1D31C32D-8925-479C-B213-B1692BED2F1E}" destId="{202D29D4-1398-42CC-9891-4AA1A9D25489}" srcOrd="0" destOrd="0" presId="urn:microsoft.com/office/officeart/2005/8/layout/hierarchy2"/>
    <dgm:cxn modelId="{67A2C8A4-0D69-4EF9-A6C4-F300A4E82BA1}" srcId="{C8490969-D02A-4997-860D-C60D56CE839D}" destId="{A9487171-F935-484A-A90A-76148B3CDD85}" srcOrd="0" destOrd="0" parTransId="{9CF3E6B0-6DC3-4649-8E9D-8F8774EF0FEF}" sibTransId="{5821CDB4-F159-4A90-8EA1-27E6A6AAE801}"/>
    <dgm:cxn modelId="{06658CA8-AE65-4579-B1B2-D39D46AF7ED6}" type="presOf" srcId="{CBCE8699-A502-4ADC-84AC-E213EA07F414}" destId="{0D6CAD54-B079-4C32-8937-45087E921168}" srcOrd="0" destOrd="0" presId="urn:microsoft.com/office/officeart/2005/8/layout/hierarchy2"/>
    <dgm:cxn modelId="{3E44D1A9-24AB-4F40-81A6-204DA44D3E49}" type="presOf" srcId="{9CF3E6B0-6DC3-4649-8E9D-8F8774EF0FEF}" destId="{B46B643C-5707-43A6-BCF3-CE5A44BD4FC5}" srcOrd="1"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AC3A92B3-79FA-4E72-8C5F-AC813831ADBD}" type="presOf" srcId="{C8490969-D02A-4997-860D-C60D56CE839D}" destId="{45266F84-821A-495C-9D3F-D0660E125B1E}"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C8934CB6-10AF-4229-9998-D6DEAF2F015B}" type="presOf" srcId="{0D0FDF6D-7025-4D5B-ABCF-5188CD651584}" destId="{5D77EBF5-1AA0-4535-90C0-AF9CF44B2155}" srcOrd="0" destOrd="0" presId="urn:microsoft.com/office/officeart/2005/8/layout/hierarchy2"/>
    <dgm:cxn modelId="{3EADD1B8-9EA9-4A0E-9492-44F74B8C22D7}" type="presOf" srcId="{3CCAAAE3-963A-4A02-83A1-96B7366A1F96}" destId="{8DB743F2-4A51-4855-A4C7-9DF50CADC607}" srcOrd="0" destOrd="0" presId="urn:microsoft.com/office/officeart/2005/8/layout/hierarchy2"/>
    <dgm:cxn modelId="{AA3EE7B8-2B0C-43AC-A64E-6A671EDD2C33}" type="presOf" srcId="{2E6A8E2D-C636-4849-BF48-246B27D1EE7F}" destId="{E4FC5322-8CD5-41FB-9BC4-3EFB0E60D7C0}" srcOrd="0" destOrd="0" presId="urn:microsoft.com/office/officeart/2005/8/layout/hierarchy2"/>
    <dgm:cxn modelId="{709E66BF-9DA4-4A47-8207-A03FECAD3B0F}" srcId="{C813E2C9-7FCA-47F9-B806-CD7328B4DF3D}" destId="{3D139F71-1EA9-4E74-8DCB-056ACFA98C31}" srcOrd="1" destOrd="0" parTransId="{3D8E5526-2C2F-4FF3-9056-1764108507D8}" sibTransId="{30D1DAAA-D2D4-42F5-BD77-F6FD1EA4CFA9}"/>
    <dgm:cxn modelId="{E64D30C2-E6A7-4CE1-947B-04D0506160E7}" srcId="{A5BE091B-BF95-4B09-996E-4DD2527B4088}" destId="{A0F1A811-A778-4B9D-BD0D-AB56D56ECA68}" srcOrd="0" destOrd="0" parTransId="{344B97CE-61F2-43CD-9D4A-5B2F45EE53C9}" sibTransId="{1674CA79-D2AE-4738-950D-661B5CC43F06}"/>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C2E549CB-EA55-4F69-8B63-308A21B59CD4}" type="presOf" srcId="{6A5C84FF-0843-4D8B-894D-3A47CB94E447}" destId="{19976B2B-85F8-499B-BDB7-BC8559143640}" srcOrd="1"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738A86D0-5B9F-4F98-8E5E-F59BBE5437A1}" type="presOf" srcId="{751CCB40-A5C9-47BD-895A-3A14E64260AF}" destId="{756855D6-EEC9-4CED-B8CF-B5949FFD397D}" srcOrd="1" destOrd="0" presId="urn:microsoft.com/office/officeart/2005/8/layout/hierarchy2"/>
    <dgm:cxn modelId="{CB6EF5D1-5504-47F7-99CD-183E2133859E}" srcId="{F91A6002-20BB-4C67-BBF2-9FCDFB55B2F2}" destId="{4B5848D7-26B6-4769-95A2-75DAA8081760}" srcOrd="0" destOrd="0" parTransId="{D1412704-A7FD-4E42-89B5-3356272A3B4D}" sibTransId="{8D1FB05E-09E6-4575-84AA-BFFB2771F743}"/>
    <dgm:cxn modelId="{0B8A62D2-FA1A-4F7D-95D0-FF6DAC5F63D0}" srcId="{0FEB2CEB-22BD-4F51-8627-AE571814E721}" destId="{989B0091-6039-4B77-8F9F-FD06CDEBFE41}" srcOrd="0" destOrd="0" parTransId="{96F31803-95B8-4565-A2E6-D4B21ACAB6DE}" sibTransId="{3AFC9504-8658-4F71-942C-1EEF8D5C356F}"/>
    <dgm:cxn modelId="{A145E3D2-FEDB-4531-9178-3DDF21E9A798}" srcId="{2108FF2F-B12B-42F0-A442-AA75B2A7F30E}" destId="{F91A6002-20BB-4C67-BBF2-9FCDFB55B2F2}" srcOrd="0" destOrd="0" parTransId="{1F7A15B8-84C6-45F0-9D8E-4516CCB73194}" sibTransId="{54897994-CE12-4146-A899-322D88DF451D}"/>
    <dgm:cxn modelId="{29791AD3-0316-44C0-B793-D721F66508B5}" type="presOf" srcId="{53184E1E-A5AC-4309-B304-06C7BA576D8F}" destId="{F63152FB-2758-4D61-8AA3-779087D887B5}" srcOrd="0" destOrd="0" presId="urn:microsoft.com/office/officeart/2005/8/layout/hierarchy2"/>
    <dgm:cxn modelId="{CF4A51D6-208B-4E6F-AE8A-24CECD600803}" srcId="{949C24C1-7ACE-46EF-BF5D-40BAB7DAFAA3}" destId="{267737D6-1888-47A5-A5DA-5C0053F24CCB}" srcOrd="0" destOrd="0" parTransId="{9AFFF941-DA81-4177-85C8-19FC4693FFF6}" sibTransId="{B8C6F5B1-F427-412A-A610-9FA337DC0ED0}"/>
    <dgm:cxn modelId="{0AC612DB-DF87-4965-993F-C952041021F5}" type="presOf" srcId="{0D2C2AF4-8EA4-41F1-879F-42833D514C9A}" destId="{D4C99661-97C9-43DC-BA12-48869D917D3C}" srcOrd="1" destOrd="0" presId="urn:microsoft.com/office/officeart/2005/8/layout/hierarchy2"/>
    <dgm:cxn modelId="{AC3D33DF-2E0E-4311-89CC-628A996BF475}" type="presOf" srcId="{0D2C2AF4-8EA4-41F1-879F-42833D514C9A}" destId="{C6410E6E-637E-48F2-8420-A4892B2F10F5}" srcOrd="0" destOrd="0" presId="urn:microsoft.com/office/officeart/2005/8/layout/hierarchy2"/>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95BC41F0-697C-4C2D-ACD5-BDD58CC6D371}" type="presOf" srcId="{9CF3E6B0-6DC3-4649-8E9D-8F8774EF0FEF}" destId="{9F30BA5D-52E2-447A-A2C7-0164D47D5E17}" srcOrd="0" destOrd="0" presId="urn:microsoft.com/office/officeart/2005/8/layout/hierarchy2"/>
    <dgm:cxn modelId="{3CFC14F3-38C4-4110-BC50-063D9F640A22}" srcId="{267737D6-1888-47A5-A5DA-5C0053F24CCB}" destId="{C8490969-D02A-4997-860D-C60D56CE839D}" srcOrd="0" destOrd="0" parTransId="{4016043A-8510-4A08-8D08-CC6225A24EC2}" sibTransId="{4F8D877C-2168-4A1B-81B2-314AEB0D5CD5}"/>
    <dgm:cxn modelId="{FEB1FDF4-D9AA-4210-B052-2129D834A85D}" type="presOf" srcId="{D1412704-A7FD-4E42-89B5-3356272A3B4D}" destId="{340DA658-AB09-4ABE-8606-B346A2E9E214}" srcOrd="1" destOrd="0" presId="urn:microsoft.com/office/officeart/2005/8/layout/hierarchy2"/>
    <dgm:cxn modelId="{259728F5-3562-4317-8FE8-50AD76151B29}" srcId="{4B5848D7-26B6-4769-95A2-75DAA8081760}"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500B6BFB-C23B-4ED2-9B5D-D4F0B6CF414D}" type="presOf" srcId="{A9487171-F935-484A-A90A-76148B3CDD85}" destId="{1BABF060-9E91-4F7E-8039-F66282DCF4A7}" srcOrd="0" destOrd="0" presId="urn:microsoft.com/office/officeart/2005/8/layout/hierarchy2"/>
    <dgm:cxn modelId="{3EC58BFB-F69F-4BB6-A1ED-95AE9C7C34E8}" type="presOf" srcId="{1D31C32D-8925-479C-B213-B1692BED2F1E}" destId="{D6073BBE-E36C-439F-BD56-9E3D15FADAFE}" srcOrd="1"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65FCCAFB-8035-4125-BC94-B1E99EBD1CCA}" type="presOf" srcId="{96F31803-95B8-4565-A2E6-D4B21ACAB6DE}" destId="{F8D41F6E-F41B-4126-A0F2-B52623C9B400}"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BD0C75E8-6C5A-4DF3-8D08-E53101414455}" type="presParOf" srcId="{0D388294-6EDD-4AFA-AD3E-5198A8404FC3}" destId="{E15BE1AE-E13A-48B5-B2AD-03B162F93CB3}" srcOrd="0" destOrd="0" presId="urn:microsoft.com/office/officeart/2005/8/layout/hierarchy2"/>
    <dgm:cxn modelId="{B57EB0DD-BA43-420F-A604-F92CA88852D5}" type="presParOf" srcId="{E15BE1AE-E13A-48B5-B2AD-03B162F93CB3}" destId="{340DA658-AB09-4ABE-8606-B346A2E9E214}" srcOrd="0" destOrd="0" presId="urn:microsoft.com/office/officeart/2005/8/layout/hierarchy2"/>
    <dgm:cxn modelId="{A1CF87C7-D7EB-4312-8E54-6B967B4EC304}" type="presParOf" srcId="{0D388294-6EDD-4AFA-AD3E-5198A8404FC3}" destId="{6803985C-D410-4C83-B525-521CAA9E4192}" srcOrd="1" destOrd="0" presId="urn:microsoft.com/office/officeart/2005/8/layout/hierarchy2"/>
    <dgm:cxn modelId="{786A7E7E-1580-4024-955B-C4638B265E51}" type="presParOf" srcId="{6803985C-D410-4C83-B525-521CAA9E4192}" destId="{D7A20325-0432-4E91-9942-178E3D7E928B}" srcOrd="0" destOrd="0" presId="urn:microsoft.com/office/officeart/2005/8/layout/hierarchy2"/>
    <dgm:cxn modelId="{27C9DF26-449A-4DED-A656-E85E1808B044}" type="presParOf" srcId="{6803985C-D410-4C83-B525-521CAA9E4192}" destId="{A3CDE7F8-DD01-441E-9083-00F34B29F049}" srcOrd="1" destOrd="0" presId="urn:microsoft.com/office/officeart/2005/8/layout/hierarchy2"/>
    <dgm:cxn modelId="{CF8222B8-D065-4A00-8A28-4AB0D41E0DF0}" type="presParOf" srcId="{A3CDE7F8-DD01-441E-9083-00F34B29F049}" destId="{C6410E6E-637E-48F2-8420-A4892B2F10F5}" srcOrd="0" destOrd="0" presId="urn:microsoft.com/office/officeart/2005/8/layout/hierarchy2"/>
    <dgm:cxn modelId="{9B8C0C3E-3ECB-4F64-B99E-ACEAFD7067BE}" type="presParOf" srcId="{C6410E6E-637E-48F2-8420-A4892B2F10F5}" destId="{D4C99661-97C9-43DC-BA12-48869D917D3C}" srcOrd="0" destOrd="0" presId="urn:microsoft.com/office/officeart/2005/8/layout/hierarchy2"/>
    <dgm:cxn modelId="{DAC910F3-AEA8-45BB-9446-E97F02D8BDCE}" type="presParOf" srcId="{A3CDE7F8-DD01-441E-9083-00F34B29F049}" destId="{BCF1217C-5940-4A5C-9EFD-0B43C9959ADE}" srcOrd="1" destOrd="0" presId="urn:microsoft.com/office/officeart/2005/8/layout/hierarchy2"/>
    <dgm:cxn modelId="{8982C298-DA7A-460C-99DD-E0124C69E4F2}" type="presParOf" srcId="{BCF1217C-5940-4A5C-9EFD-0B43C9959ADE}" destId="{5D77EBF5-1AA0-4535-90C0-AF9CF44B2155}" srcOrd="0" destOrd="0" presId="urn:microsoft.com/office/officeart/2005/8/layout/hierarchy2"/>
    <dgm:cxn modelId="{FE4068CC-8B19-42E2-AC25-4DA74B15E7D6}" type="presParOf" srcId="{BCF1217C-5940-4A5C-9EFD-0B43C9959ADE}" destId="{E7070928-7727-4B11-8BC8-97229DD6BE5D}" srcOrd="1" destOrd="0" presId="urn:microsoft.com/office/officeart/2005/8/layout/hierarchy2"/>
    <dgm:cxn modelId="{619381B2-7DC9-4F24-8187-A29DB1791690}" type="presParOf" srcId="{E7070928-7727-4B11-8BC8-97229DD6BE5D}" destId="{9F5331CB-8117-43E9-8151-F6AC59961CFF}" srcOrd="0" destOrd="0" presId="urn:microsoft.com/office/officeart/2005/8/layout/hierarchy2"/>
    <dgm:cxn modelId="{08CD31C2-FF26-4815-BFEE-83FCBECC8314}" type="presParOf" srcId="{9F5331CB-8117-43E9-8151-F6AC59961CFF}" destId="{7531A392-3D0D-443E-B16E-5DF287D4842C}" srcOrd="0" destOrd="0" presId="urn:microsoft.com/office/officeart/2005/8/layout/hierarchy2"/>
    <dgm:cxn modelId="{2E45693B-49A4-4B05-AE62-56A702F636A8}" type="presParOf" srcId="{E7070928-7727-4B11-8BC8-97229DD6BE5D}" destId="{5E4EB0FB-58FE-4441-9A23-63AE649DCF36}" srcOrd="1" destOrd="0" presId="urn:microsoft.com/office/officeart/2005/8/layout/hierarchy2"/>
    <dgm:cxn modelId="{8FF8F229-A6DE-477F-80CD-5DBE9DFA0AE0}" type="presParOf" srcId="{5E4EB0FB-58FE-4441-9A23-63AE649DCF36}" destId="{C6C58D5F-1782-4F20-8F9E-E532E03626FE}" srcOrd="0" destOrd="0" presId="urn:microsoft.com/office/officeart/2005/8/layout/hierarchy2"/>
    <dgm:cxn modelId="{711DD083-E5D3-4C3C-AE50-271A716235EC}"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7595B5BE-8051-4A09-843C-C0C2999202CC}" type="presParOf" srcId="{CE429C83-5F98-48A6-9AE1-EC2F367E3138}" destId="{BE94BD92-63ED-44D9-9335-2F562AD8768D}" srcOrd="0" destOrd="0" presId="urn:microsoft.com/office/officeart/2005/8/layout/hierarchy2"/>
    <dgm:cxn modelId="{1F9A6475-B30A-4F33-B875-5F780D874CDC}" type="presParOf" srcId="{BE94BD92-63ED-44D9-9335-2F562AD8768D}" destId="{D8C58265-4D5D-4AAD-9995-033FD1847894}" srcOrd="0" destOrd="0" presId="urn:microsoft.com/office/officeart/2005/8/layout/hierarchy2"/>
    <dgm:cxn modelId="{6A4BCEEF-533A-4FD2-B97F-C3E63AE5AA0A}" type="presParOf" srcId="{CE429C83-5F98-48A6-9AE1-EC2F367E3138}" destId="{0236E175-0414-4F27-8126-40258F843CDC}" srcOrd="1" destOrd="0" presId="urn:microsoft.com/office/officeart/2005/8/layout/hierarchy2"/>
    <dgm:cxn modelId="{932E209D-B488-400D-9C85-D4B7D63854C3}" type="presParOf" srcId="{0236E175-0414-4F27-8126-40258F843CDC}" destId="{BA0ED4F3-B896-446C-A2AF-DA08F597FA8C}" srcOrd="0" destOrd="0" presId="urn:microsoft.com/office/officeart/2005/8/layout/hierarchy2"/>
    <dgm:cxn modelId="{9BEFF065-BAE1-4123-808C-D4E8132ED48A}" type="presParOf" srcId="{0236E175-0414-4F27-8126-40258F843CDC}" destId="{09A9B908-FE0E-4E65-9E92-AE9341AEA1E5}" srcOrd="1" destOrd="0" presId="urn:microsoft.com/office/officeart/2005/8/layout/hierarchy2"/>
    <dgm:cxn modelId="{476C0BC1-00BA-4A16-B0FB-DF4D6BBE1808}" type="presParOf" srcId="{09A9B908-FE0E-4E65-9E92-AE9341AEA1E5}" destId="{0D6CAD54-B079-4C32-8937-45087E921168}" srcOrd="0" destOrd="0" presId="urn:microsoft.com/office/officeart/2005/8/layout/hierarchy2"/>
    <dgm:cxn modelId="{CF340831-DFF8-44F1-881A-1CCAB2CDF79E}" type="presParOf" srcId="{0D6CAD54-B079-4C32-8937-45087E921168}" destId="{5AFD7CE0-39B4-44DA-9F34-8F9C2E581155}" srcOrd="0" destOrd="0" presId="urn:microsoft.com/office/officeart/2005/8/layout/hierarchy2"/>
    <dgm:cxn modelId="{B2DAB68E-A55C-4C4E-AEB4-342110F721E4}" type="presParOf" srcId="{09A9B908-FE0E-4E65-9E92-AE9341AEA1E5}" destId="{47A2523D-9EBD-4E92-AE47-7444DD694B87}" srcOrd="1" destOrd="0" presId="urn:microsoft.com/office/officeart/2005/8/layout/hierarchy2"/>
    <dgm:cxn modelId="{14C2CF86-D351-4A55-A7BA-51EEB4B5C338}" type="presParOf" srcId="{47A2523D-9EBD-4E92-AE47-7444DD694B87}" destId="{F63152FB-2758-4D61-8AA3-779087D887B5}" srcOrd="0" destOrd="0" presId="urn:microsoft.com/office/officeart/2005/8/layout/hierarchy2"/>
    <dgm:cxn modelId="{28BBA159-21AC-4414-8D71-260CE713E520}" type="presParOf" srcId="{47A2523D-9EBD-4E92-AE47-7444DD694B87}" destId="{6CE06210-2E06-49A7-A0D7-F0EF6D5667B2}" srcOrd="1" destOrd="0" presId="urn:microsoft.com/office/officeart/2005/8/layout/hierarchy2"/>
    <dgm:cxn modelId="{BEE82F39-BB1E-40B3-8DB5-B0021E5D18F4}" type="presParOf" srcId="{6CE06210-2E06-49A7-A0D7-F0EF6D5667B2}" destId="{C82CB1D1-CCBA-4760-8E06-2E6DF64BF242}" srcOrd="0" destOrd="0" presId="urn:microsoft.com/office/officeart/2005/8/layout/hierarchy2"/>
    <dgm:cxn modelId="{5449B335-0165-41E3-B2BF-E994D6F4F609}" type="presParOf" srcId="{C82CB1D1-CCBA-4760-8E06-2E6DF64BF242}" destId="{16125659-0B9E-4AAF-BAD8-1B5B3245DC91}" srcOrd="0" destOrd="0" presId="urn:microsoft.com/office/officeart/2005/8/layout/hierarchy2"/>
    <dgm:cxn modelId="{232D9E56-4232-4D2B-BC76-E004AF729A60}" type="presParOf" srcId="{6CE06210-2E06-49A7-A0D7-F0EF6D5667B2}" destId="{E1E7E3A6-AEFD-4C50-B837-B17406639845}" srcOrd="1" destOrd="0" presId="urn:microsoft.com/office/officeart/2005/8/layout/hierarchy2"/>
    <dgm:cxn modelId="{C2056AE1-FCD4-4F06-B48D-6BC025B73B38}" type="presParOf" srcId="{E1E7E3A6-AEFD-4C50-B837-B17406639845}" destId="{AC8AD2FE-99B8-479F-AE3F-CE231CE9B556}" srcOrd="0" destOrd="0" presId="urn:microsoft.com/office/officeart/2005/8/layout/hierarchy2"/>
    <dgm:cxn modelId="{D9F41A62-F187-49B8-8EE7-0657ADF71EC5}"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B365A812-C0BC-4D30-80C0-B80F4B960BBF}" type="presParOf" srcId="{30DFBBBB-5CDC-462F-8CF5-7BC6A908378F}" destId="{DC08BA94-B42B-4369-AC4F-2E9C3FB2377E}" srcOrd="0" destOrd="0" presId="urn:microsoft.com/office/officeart/2005/8/layout/hierarchy2"/>
    <dgm:cxn modelId="{21D1F9A1-DEB6-4750-AE29-9739F7C35BCD}" type="presParOf" srcId="{DC08BA94-B42B-4369-AC4F-2E9C3FB2377E}" destId="{756855D6-EEC9-4CED-B8CF-B5949FFD397D}" srcOrd="0" destOrd="0" presId="urn:microsoft.com/office/officeart/2005/8/layout/hierarchy2"/>
    <dgm:cxn modelId="{5E2DA7C3-7E6B-46B7-9C2F-46E5747C95E7}" type="presParOf" srcId="{30DFBBBB-5CDC-462F-8CF5-7BC6A908378F}" destId="{A769D27E-4DE3-4601-AF06-24F0782B67C0}" srcOrd="1" destOrd="0" presId="urn:microsoft.com/office/officeart/2005/8/layout/hierarchy2"/>
    <dgm:cxn modelId="{FF4E69E2-C936-40EC-B160-08AC06B2759B}" type="presParOf" srcId="{A769D27E-4DE3-4601-AF06-24F0782B67C0}" destId="{00090BD2-EDC2-4783-89BD-71B5D354448C}" srcOrd="0" destOrd="0" presId="urn:microsoft.com/office/officeart/2005/8/layout/hierarchy2"/>
    <dgm:cxn modelId="{659076CF-8846-4154-AC0E-E3F82F1C19C8}" type="presParOf" srcId="{A769D27E-4DE3-4601-AF06-24F0782B67C0}" destId="{B2C61359-6AB2-49BF-B441-D5C5C69AA690}" srcOrd="1" destOrd="0" presId="urn:microsoft.com/office/officeart/2005/8/layout/hierarchy2"/>
    <dgm:cxn modelId="{BF778F7B-AA6C-4A01-867F-331BBEC76A5C}" type="presParOf" srcId="{B2C61359-6AB2-49BF-B441-D5C5C69AA690}" destId="{8DB743F2-4A51-4855-A4C7-9DF50CADC607}" srcOrd="0" destOrd="0" presId="urn:microsoft.com/office/officeart/2005/8/layout/hierarchy2"/>
    <dgm:cxn modelId="{F6A09412-315C-454A-BDC6-03D59CF03BB2}" type="presParOf" srcId="{8DB743F2-4A51-4855-A4C7-9DF50CADC607}" destId="{50730619-6222-40FB-860F-267E276CA68E}" srcOrd="0" destOrd="0" presId="urn:microsoft.com/office/officeart/2005/8/layout/hierarchy2"/>
    <dgm:cxn modelId="{6273C441-5DD1-4E2A-A0C4-D867625CC19A}" type="presParOf" srcId="{B2C61359-6AB2-49BF-B441-D5C5C69AA690}" destId="{756DFD77-B807-4465-A929-C8263A6B0F43}" srcOrd="1" destOrd="0" presId="urn:microsoft.com/office/officeart/2005/8/layout/hierarchy2"/>
    <dgm:cxn modelId="{44A789D6-4612-4D25-857B-0835D5B86555}" type="presParOf" srcId="{756DFD77-B807-4465-A929-C8263A6B0F43}" destId="{5C875DC4-0FD7-4B9C-B3BA-A78673E44781}" srcOrd="0" destOrd="0" presId="urn:microsoft.com/office/officeart/2005/8/layout/hierarchy2"/>
    <dgm:cxn modelId="{1AA4DA3F-3F51-4DB0-84A6-BBE67114212C}" type="presParOf" srcId="{756DFD77-B807-4465-A929-C8263A6B0F43}" destId="{01576125-9BBE-4E1A-8890-EAEAB81003AB}" srcOrd="1" destOrd="0" presId="urn:microsoft.com/office/officeart/2005/8/layout/hierarchy2"/>
    <dgm:cxn modelId="{209561E8-2D12-42C5-B1FF-91B9FB2EFF6E}" type="presParOf" srcId="{01576125-9BBE-4E1A-8890-EAEAB81003AB}" destId="{6E2BFD1D-1CB7-4698-B90D-7148F081DEB8}" srcOrd="0" destOrd="0" presId="urn:microsoft.com/office/officeart/2005/8/layout/hierarchy2"/>
    <dgm:cxn modelId="{12C69B1B-459A-42D0-8CAD-65579A7F2B17}" type="presParOf" srcId="{6E2BFD1D-1CB7-4698-B90D-7148F081DEB8}" destId="{FB8D4BA2-6449-4939-A843-345FC0FAE050}" srcOrd="0" destOrd="0" presId="urn:microsoft.com/office/officeart/2005/8/layout/hierarchy2"/>
    <dgm:cxn modelId="{AD895D4F-A0B8-457F-A377-1D0CBA49FD56}" type="presParOf" srcId="{01576125-9BBE-4E1A-8890-EAEAB81003AB}" destId="{AE467137-60C6-4D63-909D-889DCD680E06}" srcOrd="1" destOrd="0" presId="urn:microsoft.com/office/officeart/2005/8/layout/hierarchy2"/>
    <dgm:cxn modelId="{21436D06-0893-4527-AA75-AE844425EB6C}" type="presParOf" srcId="{AE467137-60C6-4D63-909D-889DCD680E06}" destId="{9919EFFC-7219-4C4C-960A-89586F0BA7BD}" srcOrd="0" destOrd="0" presId="urn:microsoft.com/office/officeart/2005/8/layout/hierarchy2"/>
    <dgm:cxn modelId="{EA8F4FA8-A6C6-41B9-8419-0926B22CD6BA}" type="presParOf" srcId="{AE467137-60C6-4D63-909D-889DCD680E06}" destId="{99873C52-50A6-4253-B785-A2BFA07928AD}" srcOrd="1" destOrd="0" presId="urn:microsoft.com/office/officeart/2005/8/layout/hierarchy2"/>
    <dgm:cxn modelId="{1B74792B-3624-4492-8B52-3ED2D6BC358B}" type="presParOf" srcId="{99873C52-50A6-4253-B785-A2BFA07928AD}" destId="{41F0F4F4-C0DC-48B1-8B00-786A59B84CD9}" srcOrd="0" destOrd="0" presId="urn:microsoft.com/office/officeart/2005/8/layout/hierarchy2"/>
    <dgm:cxn modelId="{79EABBF6-8DD8-4A33-9787-2F002BF3FAD4}" type="presParOf" srcId="{41F0F4F4-C0DC-48B1-8B00-786A59B84CD9}" destId="{E238C37B-AF88-454D-87F9-D86E0D82D179}" srcOrd="0" destOrd="0" presId="urn:microsoft.com/office/officeart/2005/8/layout/hierarchy2"/>
    <dgm:cxn modelId="{C070A4AA-92E7-4CDC-BE76-CB808F721218}" type="presParOf" srcId="{99873C52-50A6-4253-B785-A2BFA07928AD}" destId="{5CEB9D4C-671C-4650-9FCD-C95BA8354AC6}" srcOrd="1" destOrd="0" presId="urn:microsoft.com/office/officeart/2005/8/layout/hierarchy2"/>
    <dgm:cxn modelId="{48AC2403-7E11-4475-A54E-9FE6C6C1EFD4}" type="presParOf" srcId="{5CEB9D4C-671C-4650-9FCD-C95BA8354AC6}" destId="{45266F84-821A-495C-9D3F-D0660E125B1E}" srcOrd="0" destOrd="0" presId="urn:microsoft.com/office/officeart/2005/8/layout/hierarchy2"/>
    <dgm:cxn modelId="{2B825E1D-1D52-450F-AEA4-A30BAE956993}" type="presParOf" srcId="{5CEB9D4C-671C-4650-9FCD-C95BA8354AC6}" destId="{EEEE43A6-9F57-49AB-AE8E-F9D2524F1878}" srcOrd="1" destOrd="0" presId="urn:microsoft.com/office/officeart/2005/8/layout/hierarchy2"/>
    <dgm:cxn modelId="{1964FA5D-DC86-4B9E-BB3C-75DAF13D6C68}" type="presParOf" srcId="{EEEE43A6-9F57-49AB-AE8E-F9D2524F1878}" destId="{9F30BA5D-52E2-447A-A2C7-0164D47D5E17}" srcOrd="0" destOrd="0" presId="urn:microsoft.com/office/officeart/2005/8/layout/hierarchy2"/>
    <dgm:cxn modelId="{F1B8BBBC-E120-4889-9989-1301D6729564}" type="presParOf" srcId="{9F30BA5D-52E2-447A-A2C7-0164D47D5E17}" destId="{B46B643C-5707-43A6-BCF3-CE5A44BD4FC5}" srcOrd="0" destOrd="0" presId="urn:microsoft.com/office/officeart/2005/8/layout/hierarchy2"/>
    <dgm:cxn modelId="{80281CF9-8C42-47A4-8C68-51B86AB04D5E}" type="presParOf" srcId="{EEEE43A6-9F57-49AB-AE8E-F9D2524F1878}" destId="{FDCE4356-7741-419A-B675-21ABA0965351}" srcOrd="1" destOrd="0" presId="urn:microsoft.com/office/officeart/2005/8/layout/hierarchy2"/>
    <dgm:cxn modelId="{B3A272CA-68A2-4F61-8BF1-33FF88556828}" type="presParOf" srcId="{FDCE4356-7741-419A-B675-21ABA0965351}" destId="{1BABF060-9E91-4F7E-8039-F66282DCF4A7}" srcOrd="0" destOrd="0" presId="urn:microsoft.com/office/officeart/2005/8/layout/hierarchy2"/>
    <dgm:cxn modelId="{78689F88-FAC5-4CEB-A075-44DCD8369B06}" type="presParOf" srcId="{FDCE4356-7741-419A-B675-21ABA0965351}" destId="{CE1EB99E-630A-4C4A-ABA7-38A6B6796694}" srcOrd="1" destOrd="0" presId="urn:microsoft.com/office/officeart/2005/8/layout/hierarchy2"/>
    <dgm:cxn modelId="{C1DF1886-65E9-4048-816B-A753F1815D26}" type="presParOf" srcId="{30DFBBBB-5CDC-462F-8CF5-7BC6A908378F}" destId="{1301748F-2691-4692-BCB3-F993F4CB5AC2}" srcOrd="2"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3"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E78D26F-518A-4DA2-81C4-E1AB8EB055B8}" type="presParOf" srcId="{9029380C-98CD-4D29-A0E0-C3405F6D74BE}" destId="{B3521E9F-66AE-44B8-A143-D79C4368677D}" srcOrd="0" destOrd="0" presId="urn:microsoft.com/office/officeart/2005/8/layout/hierarchy2"/>
    <dgm:cxn modelId="{47D10D4E-A378-4F03-9955-C35519D17863}" type="presParOf" srcId="{B3521E9F-66AE-44B8-A143-D79C4368677D}" destId="{F8D41F6E-F41B-4126-A0F2-B52623C9B400}" srcOrd="0" destOrd="0" presId="urn:microsoft.com/office/officeart/2005/8/layout/hierarchy2"/>
    <dgm:cxn modelId="{A865477F-BCC6-4C39-A184-9CE51BC47D68}" type="presParOf" srcId="{9029380C-98CD-4D29-A0E0-C3405F6D74BE}" destId="{50AC97F5-9EFB-48A1-930B-BF67281275B9}" srcOrd="1" destOrd="0" presId="urn:microsoft.com/office/officeart/2005/8/layout/hierarchy2"/>
    <dgm:cxn modelId="{368C60D4-3D5F-44E7-8711-A699A3ADD968}" type="presParOf" srcId="{50AC97F5-9EFB-48A1-930B-BF67281275B9}" destId="{9FE2421C-CEC8-497E-8C84-D2B0AB6B44EA}" srcOrd="0" destOrd="0" presId="urn:microsoft.com/office/officeart/2005/8/layout/hierarchy2"/>
    <dgm:cxn modelId="{117BAD9E-E33E-4E5D-A19C-62100D718730}" type="presParOf" srcId="{50AC97F5-9EFB-48A1-930B-BF67281275B9}" destId="{EC44D1BD-D57E-43E5-A548-06AA53850EA6}" srcOrd="1" destOrd="0" presId="urn:microsoft.com/office/officeart/2005/8/layout/hierarchy2"/>
    <dgm:cxn modelId="{41B8261A-77C2-4F99-9A55-0CB34C1221C2}" type="presParOf" srcId="{EC44D1BD-D57E-43E5-A548-06AA53850EA6}" destId="{E4FC5322-8CD5-41FB-9BC4-3EFB0E60D7C0}" srcOrd="0" destOrd="0" presId="urn:microsoft.com/office/officeart/2005/8/layout/hierarchy2"/>
    <dgm:cxn modelId="{11366EB9-3476-40F4-BD30-6EC47327847C}" type="presParOf" srcId="{E4FC5322-8CD5-41FB-9BC4-3EFB0E60D7C0}" destId="{376D75FD-6DF1-4E5A-8E7A-FECAE4D77E3F}" srcOrd="0" destOrd="0" presId="urn:microsoft.com/office/officeart/2005/8/layout/hierarchy2"/>
    <dgm:cxn modelId="{BBC8B199-9042-4FEB-880E-98B867A366F9}" type="presParOf" srcId="{EC44D1BD-D57E-43E5-A548-06AA53850EA6}" destId="{A860D38E-0BDF-428A-9162-3969BC4D0EA5}" srcOrd="1" destOrd="0" presId="urn:microsoft.com/office/officeart/2005/8/layout/hierarchy2"/>
    <dgm:cxn modelId="{1CF84F00-1AFF-4AC8-9EEC-0AC3FA041672}" type="presParOf" srcId="{A860D38E-0BDF-428A-9162-3969BC4D0EA5}" destId="{DC5B07C0-5EEA-4546-A7B3-394674C61C37}" srcOrd="0" destOrd="0" presId="urn:microsoft.com/office/officeart/2005/8/layout/hierarchy2"/>
    <dgm:cxn modelId="{AF8339CD-CE43-403D-9B1A-8E4CF523BBB2}" type="presParOf" srcId="{A860D38E-0BDF-428A-9162-3969BC4D0EA5}" destId="{E5FC69A4-F10F-4AA1-929B-F69BE79725C8}" srcOrd="1" destOrd="0" presId="urn:microsoft.com/office/officeart/2005/8/layout/hierarchy2"/>
    <dgm:cxn modelId="{E3D13875-A082-48A0-B635-C342F38A17EB}" type="presParOf" srcId="{E5FC69A4-F10F-4AA1-929B-F69BE79725C8}" destId="{202D29D4-1398-42CC-9891-4AA1A9D25489}" srcOrd="0" destOrd="0" presId="urn:microsoft.com/office/officeart/2005/8/layout/hierarchy2"/>
    <dgm:cxn modelId="{0FE5902A-4225-434E-A39F-724666E3EF95}" type="presParOf" srcId="{202D29D4-1398-42CC-9891-4AA1A9D25489}" destId="{D6073BBE-E36C-439F-BD56-9E3D15FADAFE}" srcOrd="0" destOrd="0" presId="urn:microsoft.com/office/officeart/2005/8/layout/hierarchy2"/>
    <dgm:cxn modelId="{6CB9A721-2EE3-483A-9416-2CF17876AD8E}" type="presParOf" srcId="{E5FC69A4-F10F-4AA1-929B-F69BE79725C8}" destId="{E60031EB-E1DC-477F-8A51-FEA1F27A426F}" srcOrd="1" destOrd="0" presId="urn:microsoft.com/office/officeart/2005/8/layout/hierarchy2"/>
    <dgm:cxn modelId="{8FC1174C-F51F-4B76-A1A6-C67C1E33CECA}" type="presParOf" srcId="{E60031EB-E1DC-477F-8A51-FEA1F27A426F}" destId="{8C8E2EC6-6E54-4228-82A0-6CB9C72D13B1}" srcOrd="0" destOrd="0" presId="urn:microsoft.com/office/officeart/2005/8/layout/hierarchy2"/>
    <dgm:cxn modelId="{B4794E18-847B-4580-BFF4-E358C6CFE0CD}"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Word2Vec</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BERT</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234B906C-044C-4E10-9386-26B53AC4411F}">
      <dgm:prSet phldrT="[Texte]"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gm:t>
    </dgm:pt>
    <dgm:pt modelId="{A53F0D8E-196C-423F-A5D7-48C117E85DB5}" type="parTrans" cxnId="{0045F6D9-EA80-4A5F-A4E4-229459C94E93}">
      <dgm:prSet/>
      <dgm:spPr/>
      <dgm:t>
        <a:bodyPr/>
        <a:lstStyle/>
        <a:p>
          <a:endParaRPr lang="fr-FR"/>
        </a:p>
      </dgm:t>
    </dgm:pt>
    <dgm:pt modelId="{FAD6B02C-191C-43B9-B311-96005BAF2747}" type="sibTrans" cxnId="{0045F6D9-EA80-4A5F-A4E4-229459C94E93}">
      <dgm:prSet/>
      <dgm:spPr/>
      <dgm:t>
        <a:bodyPr/>
        <a:lstStyle/>
        <a:p>
          <a:endParaRPr lang="fr-FR"/>
        </a:p>
      </dgm:t>
    </dgm:pt>
    <dgm:pt modelId="{920495E1-5B84-4F47-81D6-176F6DEFC8F6}">
      <dgm:prSet phldrT="[Texte]" custT="1"/>
      <dgm:spPr>
        <a:solidFill>
          <a:schemeClr val="accent3"/>
        </a:solidFill>
      </dgm:spPr>
      <dgm:t>
        <a:bodyPr/>
        <a:lstStyle/>
        <a:p>
          <a:pPr marL="0" lvl="0" indent="0" algn="ctr" defTabSz="533400">
            <a:lnSpc>
              <a:spcPct val="90000"/>
            </a:lnSpc>
            <a:spcBef>
              <a:spcPct val="0"/>
            </a:spcBef>
            <a:spcAft>
              <a:spcPct val="35000"/>
            </a:spcAft>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gm:t>
    </dgm:pt>
    <dgm:pt modelId="{62B3610C-1CC8-46CE-B856-48221E90B54C}" type="parTrans" cxnId="{C4B3444B-1609-4821-8786-10CF76D2FADE}">
      <dgm:prSet/>
      <dgm:spPr/>
      <dgm:t>
        <a:bodyPr/>
        <a:lstStyle/>
        <a:p>
          <a:endParaRPr lang="fr-FR"/>
        </a:p>
      </dgm:t>
    </dgm:pt>
    <dgm:pt modelId="{305E0C27-B8FF-43A1-B028-AD1921D90AEE}" type="sibTrans" cxnId="{C4B3444B-1609-4821-8786-10CF76D2FADE}">
      <dgm:prSet/>
      <dgm:spPr/>
      <dgm:t>
        <a:bodyPr/>
        <a:lstStyle/>
        <a:p>
          <a:endParaRPr lang="fr-FR"/>
        </a:p>
      </dgm:t>
    </dgm:pt>
    <dgm:pt modelId="{8D0E9B2F-ADBB-4DC0-8AF2-A3A15A41E1B9}">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gm:t>
    </dgm:pt>
    <dgm:pt modelId="{4004E5E3-819F-4706-AEAE-946A93201B5D}" type="parTrans" cxnId="{88BD11EA-26A2-469E-A147-C2BAB1492DA1}">
      <dgm:prSet/>
      <dgm:spPr/>
      <dgm:t>
        <a:bodyPr/>
        <a:lstStyle/>
        <a:p>
          <a:endParaRPr lang="fr-FR"/>
        </a:p>
      </dgm:t>
    </dgm:pt>
    <dgm:pt modelId="{6AF99AF0-5B23-476F-B579-05A609091545}" type="sibTrans" cxnId="{88BD11EA-26A2-469E-A147-C2BAB1492DA1}">
      <dgm:prSet/>
      <dgm:spPr/>
      <dgm:t>
        <a:bodyPr/>
        <a:lstStyle/>
        <a:p>
          <a:endParaRPr lang="fr-FR"/>
        </a:p>
      </dgm:t>
    </dgm:pt>
    <dgm:pt modelId="{5487352B-C96E-44BF-833E-388B81B2657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gm:t>
    </dgm:pt>
    <dgm:pt modelId="{3B0A094C-BEC2-4294-8E6A-9E8731B1B795}" type="parTrans" cxnId="{09112B7D-14A4-4F76-A3A7-C0F62ECD6C3A}">
      <dgm:prSet/>
      <dgm:spPr/>
      <dgm:t>
        <a:bodyPr/>
        <a:lstStyle/>
        <a:p>
          <a:endParaRPr lang="fr-FR"/>
        </a:p>
      </dgm:t>
    </dgm:pt>
    <dgm:pt modelId="{7BA791AA-7047-4F2B-A44A-1B0C72431970}" type="sibTrans" cxnId="{09112B7D-14A4-4F76-A3A7-C0F62ECD6C3A}">
      <dgm:prSet/>
      <dgm:spPr/>
      <dgm:t>
        <a:bodyPr/>
        <a:lstStyle/>
        <a:p>
          <a:endParaRPr lang="fr-FR"/>
        </a:p>
      </dgm:t>
    </dgm:pt>
    <dgm:pt modelId="{F17F8713-94B3-4F7E-B810-6CBD9EBEDF49}">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gm:t>
    </dgm:pt>
    <dgm:pt modelId="{6450B666-C0D1-43DA-9856-252B84F21590}" type="parTrans" cxnId="{73D9E164-1E27-4504-834D-A9D6150AC34E}">
      <dgm:prSet/>
      <dgm:spPr/>
      <dgm:t>
        <a:bodyPr/>
        <a:lstStyle/>
        <a:p>
          <a:endParaRPr lang="fr-FR"/>
        </a:p>
      </dgm:t>
    </dgm:pt>
    <dgm:pt modelId="{E18FB3C3-2D0A-49CE-8185-6EB1BBDF87B7}" type="sibTrans" cxnId="{73D9E164-1E27-4504-834D-A9D6150AC34E}">
      <dgm:prSet/>
      <dgm:spPr/>
      <dgm:t>
        <a:bodyPr/>
        <a:lstStyle/>
        <a:p>
          <a:endParaRPr lang="fr-FR"/>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3">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97774">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C6410E6E-637E-48F2-8420-A4892B2F10F5}" type="pres">
      <dgm:prSet presAssocID="{0D2C2AF4-8EA4-41F1-879F-42833D514C9A}" presName="conn2-1" presStyleLbl="parChTrans1D4" presStyleIdx="0" presStyleCnt="8"/>
      <dgm:spPr/>
    </dgm:pt>
    <dgm:pt modelId="{D4C99661-97C9-43DC-BA12-48869D917D3C}" type="pres">
      <dgm:prSet presAssocID="{0D2C2AF4-8EA4-41F1-879F-42833D514C9A}" presName="connTx" presStyleLbl="parChTrans1D4" presStyleIdx="0" presStyleCnt="8"/>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0" presStyleCnt="8">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8"/>
      <dgm:spPr/>
    </dgm:pt>
    <dgm:pt modelId="{7531A392-3D0D-443E-B16E-5DF287D4842C}" type="pres">
      <dgm:prSet presAssocID="{462B2453-3B60-472C-A81F-95608F2D507B}" presName="connTx" presStyleLbl="parChTrans1D4" presStyleIdx="1" presStyleCnt="8"/>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8">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0D6CAD54-B079-4C32-8937-45087E921168}" type="pres">
      <dgm:prSet presAssocID="{CBCE8699-A502-4ADC-84AC-E213EA07F414}" presName="conn2-1" presStyleLbl="parChTrans1D4" presStyleIdx="2" presStyleCnt="8"/>
      <dgm:spPr/>
    </dgm:pt>
    <dgm:pt modelId="{5AFD7CE0-39B4-44DA-9F34-8F9C2E581155}" type="pres">
      <dgm:prSet presAssocID="{CBCE8699-A502-4ADC-84AC-E213EA07F414}" presName="connTx" presStyleLbl="parChTrans1D4" presStyleIdx="2" presStyleCnt="8"/>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2" presStyleCnt="8">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3" presStyleCnt="8"/>
      <dgm:spPr/>
    </dgm:pt>
    <dgm:pt modelId="{16125659-0B9E-4AAF-BAD8-1B5B3245DC91}" type="pres">
      <dgm:prSet presAssocID="{873FA544-1C58-4D3F-9B98-DC53298B9023}" presName="connTx" presStyleLbl="parChTrans1D4" presStyleIdx="3" presStyleCnt="8"/>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3" presStyleCnt="8">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3">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2" presStyleCnt="4"/>
      <dgm:spPr/>
    </dgm:pt>
    <dgm:pt modelId="{5EC527C2-8778-46A0-8EED-9673AD8EFD57}" type="pres">
      <dgm:prSet presAssocID="{3D8E5526-2C2F-4FF3-9056-1764108507D8}" presName="connTx" presStyleLbl="parChTrans1D2" presStyleIdx="2"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2"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2" presStyleCnt="4"/>
      <dgm:spPr/>
    </dgm:pt>
    <dgm:pt modelId="{3BF6E04C-DD2B-4C74-B296-7E9E22864DAC}" type="pres">
      <dgm:prSet presAssocID="{0EBC81E2-C6FA-40D1-831C-54619A8B0F79}" presName="connTx" presStyleLbl="parChTrans1D3" presStyleIdx="2"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2"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4" presStyleCnt="8"/>
      <dgm:spPr/>
    </dgm:pt>
    <dgm:pt modelId="{376D75FD-6DF1-4E5A-8E7A-FECAE4D77E3F}" type="pres">
      <dgm:prSet presAssocID="{2E6A8E2D-C636-4849-BF48-246B27D1EE7F}" presName="connTx" presStyleLbl="parChTrans1D4" presStyleIdx="4" presStyleCnt="8"/>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4" presStyleCnt="8">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5" presStyleCnt="8"/>
      <dgm:spPr/>
    </dgm:pt>
    <dgm:pt modelId="{D6073BBE-E36C-439F-BD56-9E3D15FADAFE}" type="pres">
      <dgm:prSet presAssocID="{1D31C32D-8925-479C-B213-B1692BED2F1E}" presName="connTx" presStyleLbl="parChTrans1D4" presStyleIdx="5" presStyleCnt="8"/>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5" presStyleCnt="8">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 modelId="{CE9FBDF2-C4C7-4A68-975F-A8137DFEEFD0}" type="pres">
      <dgm:prSet presAssocID="{234B906C-044C-4E10-9386-26B53AC4411F}" presName="root1" presStyleCnt="0"/>
      <dgm:spPr/>
    </dgm:pt>
    <dgm:pt modelId="{A5D6DAB5-F55F-4590-B0E7-67A622EF39E5}" type="pres">
      <dgm:prSet presAssocID="{234B906C-044C-4E10-9386-26B53AC4411F}" presName="LevelOneTextNode" presStyleLbl="node0" presStyleIdx="2" presStyleCnt="3">
        <dgm:presLayoutVars>
          <dgm:chPref val="3"/>
        </dgm:presLayoutVars>
      </dgm:prSet>
      <dgm:spPr>
        <a:xfrm>
          <a:off x="11639" y="4275491"/>
          <a:ext cx="1488149" cy="744074"/>
        </a:xfrm>
        <a:prstGeom prst="roundRect">
          <a:avLst>
            <a:gd name="adj" fmla="val 10000"/>
          </a:avLst>
        </a:prstGeom>
      </dgm:spPr>
    </dgm:pt>
    <dgm:pt modelId="{E4F5523D-A098-4D25-8FDF-D714A223E912}" type="pres">
      <dgm:prSet presAssocID="{234B906C-044C-4E10-9386-26B53AC4411F}" presName="level2hierChild" presStyleCnt="0"/>
      <dgm:spPr/>
    </dgm:pt>
    <dgm:pt modelId="{5317BE1E-8E8D-4CED-A48A-1CFD2CE2867C}" type="pres">
      <dgm:prSet presAssocID="{62B3610C-1CC8-46CE-B856-48221E90B54C}" presName="conn2-1" presStyleLbl="parChTrans1D2" presStyleIdx="3" presStyleCnt="4"/>
      <dgm:spPr/>
    </dgm:pt>
    <dgm:pt modelId="{5089E765-C796-46C6-A6CB-8418BCACE30C}" type="pres">
      <dgm:prSet presAssocID="{62B3610C-1CC8-46CE-B856-48221E90B54C}" presName="connTx" presStyleLbl="parChTrans1D2" presStyleIdx="3" presStyleCnt="4"/>
      <dgm:spPr/>
    </dgm:pt>
    <dgm:pt modelId="{E61A17B2-6A90-4F0B-BDE0-235B3ECD78D6}" type="pres">
      <dgm:prSet presAssocID="{920495E1-5B84-4F47-81D6-176F6DEFC8F6}" presName="root2" presStyleCnt="0"/>
      <dgm:spPr/>
    </dgm:pt>
    <dgm:pt modelId="{0332EA16-5E85-43FF-964B-EC3A267040D2}" type="pres">
      <dgm:prSet presAssocID="{920495E1-5B84-4F47-81D6-176F6DEFC8F6}" presName="LevelTwoTextNode" presStyleLbl="node2" presStyleIdx="3" presStyleCnt="4">
        <dgm:presLayoutVars>
          <dgm:chPref val="3"/>
        </dgm:presLayoutVars>
      </dgm:prSet>
      <dgm:spPr/>
    </dgm:pt>
    <dgm:pt modelId="{2A9EF596-07F2-4E3F-B6DF-7B835F286507}" type="pres">
      <dgm:prSet presAssocID="{920495E1-5B84-4F47-81D6-176F6DEFC8F6}" presName="level3hierChild" presStyleCnt="0"/>
      <dgm:spPr/>
    </dgm:pt>
    <dgm:pt modelId="{756C9288-FB77-491F-8FB3-B950AA5CA9F6}" type="pres">
      <dgm:prSet presAssocID="{4004E5E3-819F-4706-AEAE-946A93201B5D}" presName="conn2-1" presStyleLbl="parChTrans1D3" presStyleIdx="3" presStyleCnt="4"/>
      <dgm:spPr/>
    </dgm:pt>
    <dgm:pt modelId="{D1C60A8F-C1C0-40AA-A6A8-F31E29F1C246}" type="pres">
      <dgm:prSet presAssocID="{4004E5E3-819F-4706-AEAE-946A93201B5D}" presName="connTx" presStyleLbl="parChTrans1D3" presStyleIdx="3" presStyleCnt="4"/>
      <dgm:spPr/>
    </dgm:pt>
    <dgm:pt modelId="{5DFEEFD5-4B44-4D6E-B184-BF37D0832D7E}" type="pres">
      <dgm:prSet presAssocID="{8D0E9B2F-ADBB-4DC0-8AF2-A3A15A41E1B9}" presName="root2" presStyleCnt="0"/>
      <dgm:spPr/>
    </dgm:pt>
    <dgm:pt modelId="{90C114AC-51BB-4F25-B491-71EA81D6B2BE}" type="pres">
      <dgm:prSet presAssocID="{8D0E9B2F-ADBB-4DC0-8AF2-A3A15A41E1B9}" presName="LevelTwoTextNode" presStyleLbl="node3" presStyleIdx="3" presStyleCnt="4" custScaleY="107475">
        <dgm:presLayoutVars>
          <dgm:chPref val="3"/>
        </dgm:presLayoutVars>
      </dgm:prSet>
      <dgm:spPr>
        <a:prstGeom prst="roundRect">
          <a:avLst>
            <a:gd name="adj" fmla="val 10000"/>
          </a:avLst>
        </a:prstGeom>
      </dgm:spPr>
    </dgm:pt>
    <dgm:pt modelId="{658C4AEE-5C83-4462-9A74-EC3367945FC1}" type="pres">
      <dgm:prSet presAssocID="{8D0E9B2F-ADBB-4DC0-8AF2-A3A15A41E1B9}" presName="level3hierChild" presStyleCnt="0"/>
      <dgm:spPr/>
    </dgm:pt>
    <dgm:pt modelId="{F217BB81-17A8-410D-89ED-2E52DAF02A3A}" type="pres">
      <dgm:prSet presAssocID="{3B0A094C-BEC2-4294-8E6A-9E8731B1B795}" presName="conn2-1" presStyleLbl="parChTrans1D4" presStyleIdx="6" presStyleCnt="8"/>
      <dgm:spPr/>
    </dgm:pt>
    <dgm:pt modelId="{1EA0D84F-D835-42B9-A313-575C098A38D4}" type="pres">
      <dgm:prSet presAssocID="{3B0A094C-BEC2-4294-8E6A-9E8731B1B795}" presName="connTx" presStyleLbl="parChTrans1D4" presStyleIdx="6" presStyleCnt="8"/>
      <dgm:spPr/>
    </dgm:pt>
    <dgm:pt modelId="{2BF44EBD-C419-4EB8-B1A5-EEB896D0482F}" type="pres">
      <dgm:prSet presAssocID="{5487352B-C96E-44BF-833E-388B81B2657F}" presName="root2" presStyleCnt="0"/>
      <dgm:spPr/>
    </dgm:pt>
    <dgm:pt modelId="{E05BE54C-DDF4-4919-8C06-13E27C5FD278}" type="pres">
      <dgm:prSet presAssocID="{5487352B-C96E-44BF-833E-388B81B2657F}" presName="LevelTwoTextNode" presStyleLbl="node4" presStyleIdx="6" presStyleCnt="8">
        <dgm:presLayoutVars>
          <dgm:chPref val="3"/>
        </dgm:presLayoutVars>
      </dgm:prSet>
      <dgm:spPr>
        <a:prstGeom prst="roundRect">
          <a:avLst>
            <a:gd name="adj" fmla="val 10000"/>
          </a:avLst>
        </a:prstGeom>
      </dgm:spPr>
    </dgm:pt>
    <dgm:pt modelId="{E5E484AF-9BFE-44E6-A527-9461F6DD79F6}" type="pres">
      <dgm:prSet presAssocID="{5487352B-C96E-44BF-833E-388B81B2657F}" presName="level3hierChild" presStyleCnt="0"/>
      <dgm:spPr/>
    </dgm:pt>
    <dgm:pt modelId="{F46E043D-2446-49B5-97D6-A2DF754D0D0D}" type="pres">
      <dgm:prSet presAssocID="{6450B666-C0D1-43DA-9856-252B84F21590}" presName="conn2-1" presStyleLbl="parChTrans1D4" presStyleIdx="7" presStyleCnt="8"/>
      <dgm:spPr/>
    </dgm:pt>
    <dgm:pt modelId="{91736FCD-C733-4219-B327-C3E04AB18101}" type="pres">
      <dgm:prSet presAssocID="{6450B666-C0D1-43DA-9856-252B84F21590}" presName="connTx" presStyleLbl="parChTrans1D4" presStyleIdx="7" presStyleCnt="8"/>
      <dgm:spPr/>
    </dgm:pt>
    <dgm:pt modelId="{30C6D540-A0DB-4A3A-8682-06F0250321C3}" type="pres">
      <dgm:prSet presAssocID="{F17F8713-94B3-4F7E-B810-6CBD9EBEDF49}" presName="root2" presStyleCnt="0"/>
      <dgm:spPr/>
    </dgm:pt>
    <dgm:pt modelId="{D5424CC1-3C69-4191-895F-D15E14674FEB}" type="pres">
      <dgm:prSet presAssocID="{F17F8713-94B3-4F7E-B810-6CBD9EBEDF49}" presName="LevelTwoTextNode" presStyleLbl="node4" presStyleIdx="7" presStyleCnt="8">
        <dgm:presLayoutVars>
          <dgm:chPref val="3"/>
        </dgm:presLayoutVars>
      </dgm:prSet>
      <dgm:spPr>
        <a:prstGeom prst="roundRect">
          <a:avLst>
            <a:gd name="adj" fmla="val 10000"/>
          </a:avLst>
        </a:prstGeom>
      </dgm:spPr>
    </dgm:pt>
    <dgm:pt modelId="{75284045-6FAF-40D8-A385-15C1E2EF7EE6}" type="pres">
      <dgm:prSet presAssocID="{F17F8713-94B3-4F7E-B810-6CBD9EBEDF49}" presName="level3hierChild" presStyleCnt="0"/>
      <dgm:spPr/>
    </dgm:pt>
  </dgm:ptLst>
  <dgm:cxnLst>
    <dgm:cxn modelId="{6DB43A00-FECD-4D54-92F8-63D3B2DFFEE1}" type="presOf" srcId="{0D2C2AF4-8EA4-41F1-879F-42833D514C9A}" destId="{C6410E6E-637E-48F2-8420-A4892B2F10F5}" srcOrd="0" destOrd="0" presId="urn:microsoft.com/office/officeart/2005/8/layout/hierarchy2"/>
    <dgm:cxn modelId="{9A136804-B077-4D72-889F-B2C9CBEA94B0}" type="presOf" srcId="{0D0FDF6D-7025-4D5B-ABCF-5188CD651584}" destId="{5D77EBF5-1AA0-4535-90C0-AF9CF44B2155}" srcOrd="0" destOrd="0" presId="urn:microsoft.com/office/officeart/2005/8/layout/hierarchy2"/>
    <dgm:cxn modelId="{F01AA904-B187-4206-B17D-2D1CD5610FFB}" srcId="{3D139F71-1EA9-4E74-8DCB-056ACFA98C31}" destId="{0FEB2CEB-22BD-4F51-8627-AE571814E721}" srcOrd="0" destOrd="0" parTransId="{0EBC81E2-C6FA-40D1-831C-54619A8B0F79}" sibTransId="{86C2C3CF-4B6E-4528-A867-6FC0488D1E62}"/>
    <dgm:cxn modelId="{5ADA0F0A-D3CA-490D-BA61-7B3FCF6EB3E2}" type="presOf" srcId="{8D0E9B2F-ADBB-4DC0-8AF2-A3A15A41E1B9}" destId="{90C114AC-51BB-4F25-B491-71EA81D6B2BE}" srcOrd="0" destOrd="0" presId="urn:microsoft.com/office/officeart/2005/8/layout/hierarchy2"/>
    <dgm:cxn modelId="{60894F11-1F6B-4F80-925B-44AF7770300B}" type="presOf" srcId="{6450B666-C0D1-43DA-9856-252B84F21590}" destId="{F46E043D-2446-49B5-97D6-A2DF754D0D0D}"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7998401A-C4D8-402B-B773-53B92F1784A6}" type="presOf" srcId="{62B3610C-1CC8-46CE-B856-48221E90B54C}" destId="{5089E765-C796-46C6-A6CB-8418BCACE30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DEC40B1E-D067-48E0-87CC-F35FCA7FBB86}" type="presOf" srcId="{462B2453-3B60-472C-A81F-95608F2D507B}" destId="{7531A392-3D0D-443E-B16E-5DF287D4842C}" srcOrd="1" destOrd="0" presId="urn:microsoft.com/office/officeart/2005/8/layout/hierarchy2"/>
    <dgm:cxn modelId="{E663DD28-9D97-4E4D-9116-EE7405B4A33D}" type="presOf" srcId="{3B0A094C-BEC2-4294-8E6A-9E8731B1B795}" destId="{F217BB81-17A8-410D-89ED-2E52DAF02A3A}"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6B18BF3A-C1E6-4E19-A230-FCE5FE800ACD}" type="presOf" srcId="{62B3610C-1CC8-46CE-B856-48221E90B54C}" destId="{5317BE1E-8E8D-4CED-A48A-1CFD2CE2867C}"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4377EA5B-906A-4512-9302-CFD89F2E9837}" type="presOf" srcId="{B612C352-43A4-4C76-BF68-08D35BAC8926}" destId="{AC8AD2FE-99B8-479F-AE3F-CE231CE9B556}"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C3A82744-F38C-45A9-BE0B-907C4004A4B8}" type="presOf" srcId="{873FA544-1C58-4D3F-9B98-DC53298B9023}" destId="{C82CB1D1-CCBA-4760-8E06-2E6DF64BF242}" srcOrd="0" destOrd="0" presId="urn:microsoft.com/office/officeart/2005/8/layout/hierarchy2"/>
    <dgm:cxn modelId="{73D9E164-1E27-4504-834D-A9D6150AC34E}" srcId="{5487352B-C96E-44BF-833E-388B81B2657F}" destId="{F17F8713-94B3-4F7E-B810-6CBD9EBEDF49}" srcOrd="0" destOrd="0" parTransId="{6450B666-C0D1-43DA-9856-252B84F21590}" sibTransId="{E18FB3C3-2D0A-49CE-8185-6EB1BBDF87B7}"/>
    <dgm:cxn modelId="{97D32968-F980-4F36-99BB-D7A6B874A8E1}" type="presOf" srcId="{CBCE8699-A502-4ADC-84AC-E213EA07F414}" destId="{0D6CAD54-B079-4C32-8937-45087E921168}" srcOrd="0" destOrd="0" presId="urn:microsoft.com/office/officeart/2005/8/layout/hierarchy2"/>
    <dgm:cxn modelId="{5B419948-11A7-48AD-9E83-564180D2C2E6}" srcId="{8AF9ED4C-4DCA-4E9E-A0BC-823BE097D32C}" destId="{31CE8E74-7A20-4AE1-BFAD-9B5A97933AAD}" srcOrd="0" destOrd="0" parTransId="{DC8F0852-A978-4368-95BE-9B35D9B0CCE6}" sibTransId="{433988BD-1FC2-48B2-BF29-7368B962D25E}"/>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C4B3444B-1609-4821-8786-10CF76D2FADE}" srcId="{234B906C-044C-4E10-9386-26B53AC4411F}" destId="{920495E1-5B84-4F47-81D6-176F6DEFC8F6}" srcOrd="0" destOrd="0" parTransId="{62B3610C-1CC8-46CE-B856-48221E90B54C}" sibTransId="{305E0C27-B8FF-43A1-B028-AD1921D90AEE}"/>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9112B7D-14A4-4F76-A3A7-C0F62ECD6C3A}" srcId="{8D0E9B2F-ADBB-4DC0-8AF2-A3A15A41E1B9}" destId="{5487352B-C96E-44BF-833E-388B81B2657F}" srcOrd="0" destOrd="0" parTransId="{3B0A094C-BEC2-4294-8E6A-9E8731B1B795}" sibTransId="{7BA791AA-7047-4F2B-A44A-1B0C72431970}"/>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0D73588-1015-421B-9E3F-208A88D7ABFA}" type="presOf" srcId="{0D2C2AF4-8EA4-41F1-879F-42833D514C9A}" destId="{D4C99661-97C9-43DC-BA12-48869D917D3C}"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6DE6438C-6542-4874-91C8-81999CFBDB2C}" srcId="{A5BE091B-BF95-4B09-996E-4DD2527B4088}" destId="{53184E1E-A5AC-4309-B304-06C7BA576D8F}" srcOrd="0" destOrd="0" parTransId="{CBCE8699-A502-4ADC-84AC-E213EA07F414}" sibTransId="{42200784-D761-497B-BFD6-5F0987214DA5}"/>
    <dgm:cxn modelId="{633E1193-B5B9-4DD3-B6F4-1F329F478EE6}" type="presOf" srcId="{F17F8713-94B3-4F7E-B810-6CBD9EBEDF49}" destId="{D5424CC1-3C69-4191-895F-D15E14674FEB}" srcOrd="0" destOrd="0" presId="urn:microsoft.com/office/officeart/2005/8/layout/hierarchy2"/>
    <dgm:cxn modelId="{147DBA9B-FBA3-437D-9C56-E6C77A20802F}" type="presOf" srcId="{462B2453-3B60-472C-A81F-95608F2D507B}" destId="{9F5331CB-8117-43E9-8151-F6AC59961CFF}"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90C9D39D-BB91-437D-ADC5-EE08363D7E81}" type="presOf" srcId="{4004E5E3-819F-4706-AEAE-946A93201B5D}" destId="{D1C60A8F-C1C0-40AA-A6A8-F31E29F1C246}" srcOrd="1"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A84007AA-7C5F-4CAB-8C64-93294E2DED1C}" type="presOf" srcId="{2E6A8E2D-C636-4849-BF48-246B27D1EE7F}" destId="{E4FC5322-8CD5-41FB-9BC4-3EFB0E60D7C0}" srcOrd="0"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B983A0B7-3C16-44C3-8B17-40206A4CC674}" type="presOf" srcId="{4004E5E3-819F-4706-AEAE-946A93201B5D}" destId="{756C9288-FB77-491F-8FB3-B950AA5CA9F6}" srcOrd="0" destOrd="0" presId="urn:microsoft.com/office/officeart/2005/8/layout/hierarchy2"/>
    <dgm:cxn modelId="{95233CBE-918E-4172-A3ED-7F6E52A52799}" type="presOf" srcId="{5487352B-C96E-44BF-833E-388B81B2657F}" destId="{E05BE54C-DDF4-4919-8C06-13E27C5FD278}" srcOrd="0" destOrd="0" presId="urn:microsoft.com/office/officeart/2005/8/layout/hierarchy2"/>
    <dgm:cxn modelId="{709E66BF-9DA4-4A47-8207-A03FECAD3B0F}" srcId="{C813E2C9-7FCA-47F9-B806-CD7328B4DF3D}" destId="{3D139F71-1EA9-4E74-8DCB-056ACFA98C31}" srcOrd="0" destOrd="0" parTransId="{3D8E5526-2C2F-4FF3-9056-1764108507D8}" sibTransId="{30D1DAAA-D2D4-42F5-BD77-F6FD1EA4CFA9}"/>
    <dgm:cxn modelId="{0DD228C8-3161-4ED1-BFDF-BAC1CD88D596}" type="presOf" srcId="{3B0A094C-BEC2-4294-8E6A-9E8731B1B795}" destId="{1EA0D84F-D835-42B9-A313-575C098A38D4}" srcOrd="1" destOrd="0" presId="urn:microsoft.com/office/officeart/2005/8/layout/hierarchy2"/>
    <dgm:cxn modelId="{D2C577C8-64D6-4A9F-8D0C-7CF5A6F618C1}" type="presOf" srcId="{920495E1-5B84-4F47-81D6-176F6DEFC8F6}" destId="{0332EA16-5E85-43FF-964B-EC3A267040D2}" srcOrd="0" destOrd="0" presId="urn:microsoft.com/office/officeart/2005/8/layout/hierarchy2"/>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495611CB-49BC-45C9-BAFF-613C99572DB5}" type="presOf" srcId="{873FA544-1C58-4D3F-9B98-DC53298B9023}" destId="{16125659-0B9E-4AAF-BAD8-1B5B3245DC91}" srcOrd="1" destOrd="0" presId="urn:microsoft.com/office/officeart/2005/8/layout/hierarchy2"/>
    <dgm:cxn modelId="{C2E549CB-EA55-4F69-8B63-308A21B59CD4}" type="presOf" srcId="{6A5C84FF-0843-4D8B-894D-3A47CB94E447}" destId="{19976B2B-85F8-499B-BDB7-BC8559143640}" srcOrd="1" destOrd="0" presId="urn:microsoft.com/office/officeart/2005/8/layout/hierarchy2"/>
    <dgm:cxn modelId="{709862CD-E806-4841-BB14-976A33A2D839}" type="presOf" srcId="{6450B666-C0D1-43DA-9856-252B84F21590}" destId="{91736FCD-C733-4219-B327-C3E04AB18101}" srcOrd="1" destOrd="0" presId="urn:microsoft.com/office/officeart/2005/8/layout/hierarchy2"/>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BB1534D5-559A-4CC3-8F3C-54BEE6B28301}" type="presOf" srcId="{234B906C-044C-4E10-9386-26B53AC4411F}" destId="{A5D6DAB5-F55F-4590-B0E7-67A622EF39E5}" srcOrd="0" destOrd="0" presId="urn:microsoft.com/office/officeart/2005/8/layout/hierarchy2"/>
    <dgm:cxn modelId="{7C254FD5-74A9-4ED1-9FD1-DB911DD5D6BB}" type="presOf" srcId="{BD3470A8-7F39-436C-BD2C-2B21AA3ACE50}" destId="{C6C58D5F-1782-4F20-8F9E-E532E03626FE}" srcOrd="0" destOrd="0" presId="urn:microsoft.com/office/officeart/2005/8/layout/hierarchy2"/>
    <dgm:cxn modelId="{0045F6D9-EA80-4A5F-A4E4-229459C94E93}" srcId="{8AF9ED4C-4DCA-4E9E-A0BC-823BE097D32C}" destId="{234B906C-044C-4E10-9386-26B53AC4411F}" srcOrd="2" destOrd="0" parTransId="{A53F0D8E-196C-423F-A5D7-48C117E85DB5}" sibTransId="{FAD6B02C-191C-43B9-B311-96005BAF2747}"/>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88BD11EA-26A2-469E-A147-C2BAB1492DA1}" srcId="{920495E1-5B84-4F47-81D6-176F6DEFC8F6}" destId="{8D0E9B2F-ADBB-4DC0-8AF2-A3A15A41E1B9}" srcOrd="0" destOrd="0" parTransId="{4004E5E3-819F-4706-AEAE-946A93201B5D}" sibTransId="{6AF99AF0-5B23-476F-B579-05A609091545}"/>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119A47F5-EFCE-432D-B84D-29D0CBF0CD18}" type="presOf" srcId="{CBCE8699-A502-4ADC-84AC-E213EA07F414}" destId="{5AFD7CE0-39B4-44DA-9F34-8F9C2E581155}" srcOrd="1" destOrd="0" presId="urn:microsoft.com/office/officeart/2005/8/layout/hierarchy2"/>
    <dgm:cxn modelId="{E58B95F8-13C7-4570-841F-C62D2A8EACDA}" type="presOf" srcId="{31CE8E74-7A20-4AE1-BFAD-9B5A97933AAD}" destId="{6A9E5BC4-F787-4BAB-BDBE-296CB69BD56A}" srcOrd="0" destOrd="0" presId="urn:microsoft.com/office/officeart/2005/8/layout/hierarchy2"/>
    <dgm:cxn modelId="{C830C4F9-8353-40CE-BA6F-CA7CCD48761B}" type="presOf" srcId="{53184E1E-A5AC-4309-B304-06C7BA576D8F}" destId="{F63152FB-2758-4D61-8AA3-779087D887B5}"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F421307F-1B17-4E68-9D5B-C7328B9CFA01}" type="presParOf" srcId="{0D388294-6EDD-4AFA-AD3E-5198A8404FC3}" destId="{C6410E6E-637E-48F2-8420-A4892B2F10F5}" srcOrd="0" destOrd="0" presId="urn:microsoft.com/office/officeart/2005/8/layout/hierarchy2"/>
    <dgm:cxn modelId="{C022D405-6B51-4BDC-9C89-F3C5A33E57BE}" type="presParOf" srcId="{C6410E6E-637E-48F2-8420-A4892B2F10F5}" destId="{D4C99661-97C9-43DC-BA12-48869D917D3C}" srcOrd="0" destOrd="0" presId="urn:microsoft.com/office/officeart/2005/8/layout/hierarchy2"/>
    <dgm:cxn modelId="{098EFFC7-C184-4777-9531-BE7C02509453}" type="presParOf" srcId="{0D388294-6EDD-4AFA-AD3E-5198A8404FC3}" destId="{BCF1217C-5940-4A5C-9EFD-0B43C9959ADE}" srcOrd="1" destOrd="0" presId="urn:microsoft.com/office/officeart/2005/8/layout/hierarchy2"/>
    <dgm:cxn modelId="{17F2869F-C273-4584-80D3-6009CD419DC9}" type="presParOf" srcId="{BCF1217C-5940-4A5C-9EFD-0B43C9959ADE}" destId="{5D77EBF5-1AA0-4535-90C0-AF9CF44B2155}" srcOrd="0" destOrd="0" presId="urn:microsoft.com/office/officeart/2005/8/layout/hierarchy2"/>
    <dgm:cxn modelId="{F9E3FF9F-021B-4330-B5C1-02279F75EA03}" type="presParOf" srcId="{BCF1217C-5940-4A5C-9EFD-0B43C9959ADE}" destId="{E7070928-7727-4B11-8BC8-97229DD6BE5D}" srcOrd="1" destOrd="0" presId="urn:microsoft.com/office/officeart/2005/8/layout/hierarchy2"/>
    <dgm:cxn modelId="{4D9CEA2A-7ED4-4908-A803-68D4727023DE}" type="presParOf" srcId="{E7070928-7727-4B11-8BC8-97229DD6BE5D}" destId="{9F5331CB-8117-43E9-8151-F6AC59961CFF}" srcOrd="0" destOrd="0" presId="urn:microsoft.com/office/officeart/2005/8/layout/hierarchy2"/>
    <dgm:cxn modelId="{BAEB6DD7-C0B1-44F8-9621-453E4D3AA169}" type="presParOf" srcId="{9F5331CB-8117-43E9-8151-F6AC59961CFF}" destId="{7531A392-3D0D-443E-B16E-5DF287D4842C}" srcOrd="0" destOrd="0" presId="urn:microsoft.com/office/officeart/2005/8/layout/hierarchy2"/>
    <dgm:cxn modelId="{4CE0DF1A-D268-4369-856E-227362D8E4E3}" type="presParOf" srcId="{E7070928-7727-4B11-8BC8-97229DD6BE5D}" destId="{5E4EB0FB-58FE-4441-9A23-63AE649DCF36}" srcOrd="1" destOrd="0" presId="urn:microsoft.com/office/officeart/2005/8/layout/hierarchy2"/>
    <dgm:cxn modelId="{A5DEF8E6-D406-438F-8101-F8B01B407FD5}" type="presParOf" srcId="{5E4EB0FB-58FE-4441-9A23-63AE649DCF36}" destId="{C6C58D5F-1782-4F20-8F9E-E532E03626FE}" srcOrd="0" destOrd="0" presId="urn:microsoft.com/office/officeart/2005/8/layout/hierarchy2"/>
    <dgm:cxn modelId="{D7B1D74B-93A6-47C1-AA19-FCD91742CF3F}"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BC981FA9-CC19-46B2-9FAB-09B18B171BD9}" type="presParOf" srcId="{CE429C83-5F98-48A6-9AE1-EC2F367E3138}" destId="{0D6CAD54-B079-4C32-8937-45087E921168}" srcOrd="0" destOrd="0" presId="urn:microsoft.com/office/officeart/2005/8/layout/hierarchy2"/>
    <dgm:cxn modelId="{829014D1-AFFD-4171-BBAD-C9F8A4CFD4CA}" type="presParOf" srcId="{0D6CAD54-B079-4C32-8937-45087E921168}" destId="{5AFD7CE0-39B4-44DA-9F34-8F9C2E581155}" srcOrd="0" destOrd="0" presId="urn:microsoft.com/office/officeart/2005/8/layout/hierarchy2"/>
    <dgm:cxn modelId="{A582DE57-2C15-4854-95FE-4FEF55D12592}" type="presParOf" srcId="{CE429C83-5F98-48A6-9AE1-EC2F367E3138}" destId="{47A2523D-9EBD-4E92-AE47-7444DD694B87}" srcOrd="1" destOrd="0" presId="urn:microsoft.com/office/officeart/2005/8/layout/hierarchy2"/>
    <dgm:cxn modelId="{5C1468BA-7FB9-43E2-95CB-5A3C0BA04057}" type="presParOf" srcId="{47A2523D-9EBD-4E92-AE47-7444DD694B87}" destId="{F63152FB-2758-4D61-8AA3-779087D887B5}" srcOrd="0" destOrd="0" presId="urn:microsoft.com/office/officeart/2005/8/layout/hierarchy2"/>
    <dgm:cxn modelId="{6325DA2E-D499-4837-A95D-D1298989FE4D}" type="presParOf" srcId="{47A2523D-9EBD-4E92-AE47-7444DD694B87}" destId="{6CE06210-2E06-49A7-A0D7-F0EF6D5667B2}" srcOrd="1" destOrd="0" presId="urn:microsoft.com/office/officeart/2005/8/layout/hierarchy2"/>
    <dgm:cxn modelId="{4E06EDAF-03BE-4829-BCBB-1BCC5DB13169}" type="presParOf" srcId="{6CE06210-2E06-49A7-A0D7-F0EF6D5667B2}" destId="{C82CB1D1-CCBA-4760-8E06-2E6DF64BF242}" srcOrd="0" destOrd="0" presId="urn:microsoft.com/office/officeart/2005/8/layout/hierarchy2"/>
    <dgm:cxn modelId="{CE32115B-1F76-4253-8028-2CDAA729FDE0}" type="presParOf" srcId="{C82CB1D1-CCBA-4760-8E06-2E6DF64BF242}" destId="{16125659-0B9E-4AAF-BAD8-1B5B3245DC91}" srcOrd="0" destOrd="0" presId="urn:microsoft.com/office/officeart/2005/8/layout/hierarchy2"/>
    <dgm:cxn modelId="{B2B96D0D-A03E-44B8-8F00-0D1C6D8AF6B8}" type="presParOf" srcId="{6CE06210-2E06-49A7-A0D7-F0EF6D5667B2}" destId="{E1E7E3A6-AEFD-4C50-B837-B17406639845}" srcOrd="1" destOrd="0" presId="urn:microsoft.com/office/officeart/2005/8/layout/hierarchy2"/>
    <dgm:cxn modelId="{0D35856B-4595-4B0B-AC7B-61CDEFA463F3}" type="presParOf" srcId="{E1E7E3A6-AEFD-4C50-B837-B17406639845}" destId="{AC8AD2FE-99B8-479F-AE3F-CE231CE9B556}" srcOrd="0" destOrd="0" presId="urn:microsoft.com/office/officeart/2005/8/layout/hierarchy2"/>
    <dgm:cxn modelId="{4DAE899F-427C-47D1-9EF0-E16F0D6077F0}"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 modelId="{D4E3199B-6D83-4F41-B3EB-570EACFD54D4}" type="presParOf" srcId="{FE8A3B26-D911-4B28-8254-72AF54409206}" destId="{CE9FBDF2-C4C7-4A68-975F-A8137DFEEFD0}" srcOrd="2" destOrd="0" presId="urn:microsoft.com/office/officeart/2005/8/layout/hierarchy2"/>
    <dgm:cxn modelId="{D6FC94A6-3055-4D62-9BA0-41B86B5CF793}" type="presParOf" srcId="{CE9FBDF2-C4C7-4A68-975F-A8137DFEEFD0}" destId="{A5D6DAB5-F55F-4590-B0E7-67A622EF39E5}" srcOrd="0" destOrd="0" presId="urn:microsoft.com/office/officeart/2005/8/layout/hierarchy2"/>
    <dgm:cxn modelId="{56AD7B6A-C41A-4162-A519-90886069551C}" type="presParOf" srcId="{CE9FBDF2-C4C7-4A68-975F-A8137DFEEFD0}" destId="{E4F5523D-A098-4D25-8FDF-D714A223E912}" srcOrd="1" destOrd="0" presId="urn:microsoft.com/office/officeart/2005/8/layout/hierarchy2"/>
    <dgm:cxn modelId="{52B7EFB8-7753-4C23-B685-47EB9349C3BE}" type="presParOf" srcId="{E4F5523D-A098-4D25-8FDF-D714A223E912}" destId="{5317BE1E-8E8D-4CED-A48A-1CFD2CE2867C}" srcOrd="0" destOrd="0" presId="urn:microsoft.com/office/officeart/2005/8/layout/hierarchy2"/>
    <dgm:cxn modelId="{CBB699CD-ECA9-401C-8136-7F706A068EE5}" type="presParOf" srcId="{5317BE1E-8E8D-4CED-A48A-1CFD2CE2867C}" destId="{5089E765-C796-46C6-A6CB-8418BCACE30C}" srcOrd="0" destOrd="0" presId="urn:microsoft.com/office/officeart/2005/8/layout/hierarchy2"/>
    <dgm:cxn modelId="{68D7F105-D70B-40FB-9BA6-C1EDCD535CBD}" type="presParOf" srcId="{E4F5523D-A098-4D25-8FDF-D714A223E912}" destId="{E61A17B2-6A90-4F0B-BDE0-235B3ECD78D6}" srcOrd="1" destOrd="0" presId="urn:microsoft.com/office/officeart/2005/8/layout/hierarchy2"/>
    <dgm:cxn modelId="{80E32685-DD20-4766-93C6-F49B2242562D}" type="presParOf" srcId="{E61A17B2-6A90-4F0B-BDE0-235B3ECD78D6}" destId="{0332EA16-5E85-43FF-964B-EC3A267040D2}" srcOrd="0" destOrd="0" presId="urn:microsoft.com/office/officeart/2005/8/layout/hierarchy2"/>
    <dgm:cxn modelId="{165BE1AB-6B0D-41E5-B4D6-6B1C3CA447C9}" type="presParOf" srcId="{E61A17B2-6A90-4F0B-BDE0-235B3ECD78D6}" destId="{2A9EF596-07F2-4E3F-B6DF-7B835F286507}" srcOrd="1" destOrd="0" presId="urn:microsoft.com/office/officeart/2005/8/layout/hierarchy2"/>
    <dgm:cxn modelId="{3EA79914-E190-4BC5-92A7-3CC3B6D0D0DB}" type="presParOf" srcId="{2A9EF596-07F2-4E3F-B6DF-7B835F286507}" destId="{756C9288-FB77-491F-8FB3-B950AA5CA9F6}" srcOrd="0" destOrd="0" presId="urn:microsoft.com/office/officeart/2005/8/layout/hierarchy2"/>
    <dgm:cxn modelId="{CC92D090-E002-4089-B1E8-BDAF8DCCC28F}" type="presParOf" srcId="{756C9288-FB77-491F-8FB3-B950AA5CA9F6}" destId="{D1C60A8F-C1C0-40AA-A6A8-F31E29F1C246}" srcOrd="0" destOrd="0" presId="urn:microsoft.com/office/officeart/2005/8/layout/hierarchy2"/>
    <dgm:cxn modelId="{71472FC6-BDD3-4B19-A41C-D96060DEFBE8}" type="presParOf" srcId="{2A9EF596-07F2-4E3F-B6DF-7B835F286507}" destId="{5DFEEFD5-4B44-4D6E-B184-BF37D0832D7E}" srcOrd="1" destOrd="0" presId="urn:microsoft.com/office/officeart/2005/8/layout/hierarchy2"/>
    <dgm:cxn modelId="{3A0C16E4-3B12-4953-8F53-3BE629C99CE3}" type="presParOf" srcId="{5DFEEFD5-4B44-4D6E-B184-BF37D0832D7E}" destId="{90C114AC-51BB-4F25-B491-71EA81D6B2BE}" srcOrd="0" destOrd="0" presId="urn:microsoft.com/office/officeart/2005/8/layout/hierarchy2"/>
    <dgm:cxn modelId="{CDBACC02-E42E-4934-B9FC-BD4464317638}" type="presParOf" srcId="{5DFEEFD5-4B44-4D6E-B184-BF37D0832D7E}" destId="{658C4AEE-5C83-4462-9A74-EC3367945FC1}" srcOrd="1" destOrd="0" presId="urn:microsoft.com/office/officeart/2005/8/layout/hierarchy2"/>
    <dgm:cxn modelId="{1F9DA09F-35B0-47D2-94F1-D6F19AD8BD46}" type="presParOf" srcId="{658C4AEE-5C83-4462-9A74-EC3367945FC1}" destId="{F217BB81-17A8-410D-89ED-2E52DAF02A3A}" srcOrd="0" destOrd="0" presId="urn:microsoft.com/office/officeart/2005/8/layout/hierarchy2"/>
    <dgm:cxn modelId="{204D0081-504A-46CF-AA0C-C9DBF4EA0395}" type="presParOf" srcId="{F217BB81-17A8-410D-89ED-2E52DAF02A3A}" destId="{1EA0D84F-D835-42B9-A313-575C098A38D4}" srcOrd="0" destOrd="0" presId="urn:microsoft.com/office/officeart/2005/8/layout/hierarchy2"/>
    <dgm:cxn modelId="{AECEDBD5-2F7D-4EDE-8BB0-2B371881572C}" type="presParOf" srcId="{658C4AEE-5C83-4462-9A74-EC3367945FC1}" destId="{2BF44EBD-C419-4EB8-B1A5-EEB896D0482F}" srcOrd="1" destOrd="0" presId="urn:microsoft.com/office/officeart/2005/8/layout/hierarchy2"/>
    <dgm:cxn modelId="{23082670-195A-4C50-85F1-389280AB4987}" type="presParOf" srcId="{2BF44EBD-C419-4EB8-B1A5-EEB896D0482F}" destId="{E05BE54C-DDF4-4919-8C06-13E27C5FD278}" srcOrd="0" destOrd="0" presId="urn:microsoft.com/office/officeart/2005/8/layout/hierarchy2"/>
    <dgm:cxn modelId="{F830732B-C133-46DA-B80A-F89C9FADFC15}" type="presParOf" srcId="{2BF44EBD-C419-4EB8-B1A5-EEB896D0482F}" destId="{E5E484AF-9BFE-44E6-A527-9461F6DD79F6}" srcOrd="1" destOrd="0" presId="urn:microsoft.com/office/officeart/2005/8/layout/hierarchy2"/>
    <dgm:cxn modelId="{3F41699B-DEED-46F3-9897-988C78538E64}" type="presParOf" srcId="{E5E484AF-9BFE-44E6-A527-9461F6DD79F6}" destId="{F46E043D-2446-49B5-97D6-A2DF754D0D0D}" srcOrd="0" destOrd="0" presId="urn:microsoft.com/office/officeart/2005/8/layout/hierarchy2"/>
    <dgm:cxn modelId="{C04CCA2D-ED61-46D8-9D13-2A63CD2D1FF8}" type="presParOf" srcId="{F46E043D-2446-49B5-97D6-A2DF754D0D0D}" destId="{91736FCD-C733-4219-B327-C3E04AB18101}" srcOrd="0" destOrd="0" presId="urn:microsoft.com/office/officeart/2005/8/layout/hierarchy2"/>
    <dgm:cxn modelId="{69DBF23C-CF68-4A0F-BB40-DCC6957449B4}" type="presParOf" srcId="{E5E484AF-9BFE-44E6-A527-9461F6DD79F6}" destId="{30C6D540-A0DB-4A3A-8682-06F0250321C3}" srcOrd="1" destOrd="0" presId="urn:microsoft.com/office/officeart/2005/8/layout/hierarchy2"/>
    <dgm:cxn modelId="{86298DD1-936A-4FA0-A4A2-BC2A93F2AA77}" type="presParOf" srcId="{30C6D540-A0DB-4A3A-8682-06F0250321C3}" destId="{D5424CC1-3C69-4191-895F-D15E14674FEB}" srcOrd="0" destOrd="0" presId="urn:microsoft.com/office/officeart/2005/8/layout/hierarchy2"/>
    <dgm:cxn modelId="{135822D9-F8DA-46A1-9FAD-09B6C96E1A8E}" type="presParOf" srcId="{30C6D540-A0DB-4A3A-8682-06F0250321C3}" destId="{75284045-6FAF-40D8-A385-15C1E2EF7EE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custT="1"/>
      <dgm:spPr/>
      <dgm:t>
        <a:bodyPr/>
        <a:lstStyle/>
        <a:p>
          <a:r>
            <a:rPr lang="fr-FR" sz="1200" dirty="0"/>
            <a:t>Redimensionnement 224 * 224</a:t>
          </a:r>
          <a:endParaRPr lang="fr-FR" sz="1200" i="1" dirty="0"/>
        </a:p>
      </dgm:t>
    </dgm:pt>
    <dgm:pt modelId="{AEC52806-7675-4E41-A03A-9703C677D27E}" type="parTrans" cxnId="{682F1796-B814-4C6F-844B-AA48AE41E704}">
      <dgm:prSet/>
      <dgm:spPr/>
      <dgm:t>
        <a:bodyPr/>
        <a:lstStyle/>
        <a:p>
          <a:endParaRPr lang="fr-FR" sz="1200"/>
        </a:p>
      </dgm:t>
    </dgm:pt>
    <dgm:pt modelId="{EA14AC9A-CD8A-4C29-BDD5-06805369F4C1}" type="sibTrans" cxnId="{682F1796-B814-4C6F-844B-AA48AE41E704}">
      <dgm:prSet/>
      <dgm:spPr/>
      <dgm:t>
        <a:bodyPr/>
        <a:lstStyle/>
        <a:p>
          <a:endParaRPr lang="fr-FR" sz="1200"/>
        </a:p>
      </dgm:t>
    </dgm:pt>
    <dgm:pt modelId="{10FE37D9-325F-466F-9720-F1D69CC9E5EF}">
      <dgm:prSet phldrT="[Texte]" custT="1"/>
      <dgm:spPr/>
      <dgm:t>
        <a:bodyPr/>
        <a:lstStyle/>
        <a:p>
          <a:r>
            <a:rPr lang="fr-FR" sz="1200" dirty="0"/>
            <a:t>Elimination du bruit à l’aide du filtre non-local-</a:t>
          </a:r>
          <a:r>
            <a:rPr lang="fr-FR" sz="1200" dirty="0" err="1"/>
            <a:t>means</a:t>
          </a:r>
          <a:endParaRPr lang="fr-FR" sz="1200" i="1" dirty="0"/>
        </a:p>
      </dgm:t>
    </dgm:pt>
    <dgm:pt modelId="{2F6A44A6-D562-4184-9EE8-C85727D4C26D}" type="parTrans" cxnId="{9FDEEBE9-844B-4908-8F0E-69E82A181550}">
      <dgm:prSet/>
      <dgm:spPr/>
      <dgm:t>
        <a:bodyPr/>
        <a:lstStyle/>
        <a:p>
          <a:endParaRPr lang="fr-FR" sz="1200"/>
        </a:p>
      </dgm:t>
    </dgm:pt>
    <dgm:pt modelId="{E6F1387E-EE25-47EF-8EAE-72A073425F43}" type="sibTrans" cxnId="{9FDEEBE9-844B-4908-8F0E-69E82A181550}">
      <dgm:prSet/>
      <dgm:spPr/>
      <dgm:t>
        <a:bodyPr/>
        <a:lstStyle/>
        <a:p>
          <a:endParaRPr lang="fr-FR" sz="1200"/>
        </a:p>
      </dgm:t>
    </dgm:pt>
    <dgm:pt modelId="{150BD5D8-7DDB-46D0-B120-9C3CA4F65813}">
      <dgm:prSet phldrT="[Texte]" custT="1"/>
      <dgm:spPr/>
      <dgm:t>
        <a:bodyPr/>
        <a:lstStyle/>
        <a:p>
          <a:r>
            <a:rPr lang="fr-FR" sz="1200" dirty="0"/>
            <a:t>Extraction des </a:t>
          </a:r>
          <a:r>
            <a:rPr lang="fr-FR" sz="1200" dirty="0" err="1"/>
            <a:t>features</a:t>
          </a:r>
          <a:endParaRPr lang="fr-FR" sz="1200" dirty="0"/>
        </a:p>
        <a:p>
          <a:r>
            <a:rPr lang="fr-FR" sz="1200" dirty="0"/>
            <a:t>- SIFT</a:t>
          </a:r>
        </a:p>
        <a:p>
          <a:r>
            <a:rPr lang="fr-FR" sz="1200" dirty="0"/>
            <a:t>- VGG-16</a:t>
          </a:r>
        </a:p>
      </dgm:t>
    </dgm:pt>
    <dgm:pt modelId="{90FA74E7-34E4-41E2-ADAE-70C68F111022}" type="parTrans" cxnId="{F69C257D-F894-4DF7-A722-D8A90F63C5B3}">
      <dgm:prSet/>
      <dgm:spPr/>
      <dgm:t>
        <a:bodyPr/>
        <a:lstStyle/>
        <a:p>
          <a:endParaRPr lang="fr-FR" sz="1200"/>
        </a:p>
      </dgm:t>
    </dgm:pt>
    <dgm:pt modelId="{A60CBDE4-D34E-4831-A4B0-EAC56EDC4D34}" type="sibTrans" cxnId="{F69C257D-F894-4DF7-A722-D8A90F63C5B3}">
      <dgm:prSet/>
      <dgm:spPr/>
      <dgm:t>
        <a:bodyPr/>
        <a:lstStyle/>
        <a:p>
          <a:endParaRPr lang="fr-FR" sz="1200"/>
        </a:p>
      </dgm:t>
    </dgm:pt>
    <dgm:pt modelId="{E102B82D-35C5-4823-B200-236D9A1F813F}">
      <dgm:prSet phldrT="[Texte]" custT="1"/>
      <dgm:spPr/>
      <dgm:t>
        <a:bodyPr/>
        <a:lstStyle/>
        <a:p>
          <a:r>
            <a:rPr lang="fr-FR" sz="1200" dirty="0"/>
            <a:t>Correction du contraste</a:t>
          </a:r>
          <a:endParaRPr lang="fr-FR" sz="1200" i="1" dirty="0"/>
        </a:p>
      </dgm:t>
    </dgm:pt>
    <dgm:pt modelId="{4900F264-E846-4E00-A609-61A8A5798A04}" type="parTrans" cxnId="{E13F7778-68A0-4350-A96A-694CD6D0D37C}">
      <dgm:prSet/>
      <dgm:spPr/>
      <dgm:t>
        <a:bodyPr/>
        <a:lstStyle/>
        <a:p>
          <a:endParaRPr lang="fr-FR" sz="1200"/>
        </a:p>
      </dgm:t>
    </dgm:pt>
    <dgm:pt modelId="{1E236956-3540-4949-B6E0-89FD1F5DC990}" type="sibTrans" cxnId="{E13F7778-68A0-4350-A96A-694CD6D0D37C}">
      <dgm:prSet/>
      <dgm:spPr/>
      <dgm:t>
        <a:bodyPr/>
        <a:lstStyle/>
        <a:p>
          <a:endParaRPr lang="fr-FR" sz="1200"/>
        </a:p>
      </dgm:t>
    </dgm:pt>
    <dgm:pt modelId="{0AB04D93-9D3A-42E6-AAFB-C2F727E7813D}">
      <dgm:prSet phldrT="[Texte]" custT="1"/>
      <dgm:spPr/>
      <dgm:t>
        <a:bodyPr/>
        <a:lstStyle/>
        <a:p>
          <a:r>
            <a:rPr lang="fr-FR" sz="1200" dirty="0"/>
            <a:t>Conversion de l’image en gris</a:t>
          </a:r>
          <a:endParaRPr lang="fr-FR" sz="1200" i="1" dirty="0"/>
        </a:p>
      </dgm:t>
    </dgm:pt>
    <dgm:pt modelId="{D00F8608-0D5E-4570-83C8-1406264940E7}" type="parTrans" cxnId="{E56B3620-DCFD-4FFF-BDDA-C942F57ADAAC}">
      <dgm:prSet/>
      <dgm:spPr/>
      <dgm:t>
        <a:bodyPr/>
        <a:lstStyle/>
        <a:p>
          <a:endParaRPr lang="fr-FR" sz="1200"/>
        </a:p>
      </dgm:t>
    </dgm:pt>
    <dgm:pt modelId="{2D7DD466-0B6D-4CBB-9992-BDD5FD8591C0}" type="sibTrans" cxnId="{E56B3620-DCFD-4FFF-BDDA-C942F57ADAAC}">
      <dgm:prSet/>
      <dgm:spPr/>
      <dgm:t>
        <a:bodyPr/>
        <a:lstStyle/>
        <a:p>
          <a:endParaRPr lang="fr-FR" sz="1200"/>
        </a:p>
      </dgm:t>
    </dgm:pt>
    <dgm:pt modelId="{35D2923F-D9FF-43FD-B5C8-50CD7B6532E4}">
      <dgm:prSet phldrT="[Texte]" custT="1"/>
      <dgm:spPr/>
      <dgm:t>
        <a:bodyPr/>
        <a:lstStyle/>
        <a:p>
          <a:r>
            <a:rPr lang="fr-FR" sz="1200" dirty="0"/>
            <a:t>Réduction de dimension</a:t>
          </a:r>
        </a:p>
      </dgm:t>
    </dgm:pt>
    <dgm:pt modelId="{E2CB06FD-4B46-4C77-A831-EFD31AEAC5B3}" type="parTrans" cxnId="{47D39FB1-FEDA-48AB-A985-B97EAB22D949}">
      <dgm:prSet/>
      <dgm:spPr/>
      <dgm:t>
        <a:bodyPr/>
        <a:lstStyle/>
        <a:p>
          <a:endParaRPr lang="fr-FR" sz="1200"/>
        </a:p>
      </dgm:t>
    </dgm:pt>
    <dgm:pt modelId="{675B3A01-62ED-413F-987D-55884D3A8C9E}" type="sibTrans" cxnId="{47D39FB1-FEDA-48AB-A985-B97EAB22D949}">
      <dgm:prSet/>
      <dgm:spPr/>
      <dgm:t>
        <a:bodyPr/>
        <a:lstStyle/>
        <a:p>
          <a:endParaRPr lang="fr-FR" sz="1200"/>
        </a:p>
      </dgm:t>
    </dgm:pt>
    <dgm:pt modelId="{018B59F0-22AA-47F5-8A85-808CD6A566D1}">
      <dgm:prSet phldrT="[Texte]" custT="1"/>
      <dgm:spPr/>
      <dgm:t>
        <a:bodyPr/>
        <a:lstStyle/>
        <a:p>
          <a:r>
            <a:rPr lang="fr-FR" sz="1200" dirty="0"/>
            <a:t>Classification non supervisée</a:t>
          </a:r>
        </a:p>
      </dgm:t>
    </dgm:pt>
    <dgm:pt modelId="{68C95579-0099-4A3D-A51E-5AD29139E89D}" type="parTrans" cxnId="{C0CC2C3E-BFEA-4558-ACCF-F9F9BAD46F10}">
      <dgm:prSet/>
      <dgm:spPr/>
      <dgm:t>
        <a:bodyPr/>
        <a:lstStyle/>
        <a:p>
          <a:endParaRPr lang="fr-FR" sz="1200"/>
        </a:p>
      </dgm:t>
    </dgm:pt>
    <dgm:pt modelId="{3499A3C2-5C6B-42DC-B86A-F4670F19AE1F}" type="sibTrans" cxnId="{C0CC2C3E-BFEA-4558-ACCF-F9F9BAD46F10}">
      <dgm:prSet/>
      <dgm:spPr/>
      <dgm:t>
        <a:bodyPr/>
        <a:lstStyle/>
        <a:p>
          <a:endParaRPr lang="fr-FR" sz="1200"/>
        </a:p>
      </dgm:t>
    </dgm:pt>
    <dgm:pt modelId="{CC1F4D53-A811-4C2C-90A8-53D240917D23}">
      <dgm:prSet phldrT="[Texte]" custT="1"/>
      <dgm:spPr/>
      <dgm:t>
        <a:bodyPr/>
        <a:lstStyle/>
        <a:p>
          <a:r>
            <a:rPr lang="fr-FR" sz="1200" dirty="0"/>
            <a:t>Evaluation</a:t>
          </a:r>
        </a:p>
      </dgm:t>
    </dgm:pt>
    <dgm:pt modelId="{011F69C7-98F5-48AB-A82B-DCC4FD71E7F9}" type="parTrans" cxnId="{E38A7648-28D5-4068-9BE9-68C6285E35BE}">
      <dgm:prSet/>
      <dgm:spPr/>
      <dgm:t>
        <a:bodyPr/>
        <a:lstStyle/>
        <a:p>
          <a:endParaRPr lang="fr-FR" sz="1200"/>
        </a:p>
      </dgm:t>
    </dgm:pt>
    <dgm:pt modelId="{0C00A172-744C-4D7C-A6FD-DACCD18CDA4C}" type="sibTrans" cxnId="{E38A7648-28D5-4068-9BE9-68C6285E35BE}">
      <dgm:prSet/>
      <dgm:spPr/>
      <dgm:t>
        <a:bodyPr/>
        <a:lstStyle/>
        <a:p>
          <a:endParaRPr lang="fr-FR" sz="1200"/>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8824" custLinFactNeighborY="-376"/>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SIFT</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VGG-16</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3D139F71-1EA9-4E74-8DCB-056ACFA98C31}">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l" defTabSz="533400">
            <a:lnSpc>
              <a:spcPct val="90000"/>
            </a:lnSpc>
            <a:spcBef>
              <a:spcPct val="0"/>
            </a:spcBef>
            <a:spcAft>
              <a:spcPct val="35000"/>
            </a:spcAft>
            <a:buFont typeface="Arial" panose="020B0604020202020204" pitchFamily="34" charset="0"/>
            <a:buChar char="•"/>
          </a:pPr>
          <a:r>
            <a:rPr lang="fr-FR" sz="1200" b="1" kern="1200" dirty="0">
              <a:solidFill>
                <a:prstClr val="black"/>
              </a:solidFill>
              <a:latin typeface="Calibri" panose="020F0502020204030204"/>
              <a:ea typeface="+mn-ea"/>
              <a:cs typeface="+mn-cs"/>
            </a:rPr>
            <a:t>- Créations des descripteurs de chaque image</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gm:t>
    </dgm:pt>
    <dgm:pt modelId="{54897994-CE12-4146-A899-322D88DF451D}" type="sibTrans" cxnId="{A145E3D2-FEDB-4531-9178-3DDF21E9A798}">
      <dgm:prSet/>
      <dgm:spPr/>
      <dgm:t>
        <a:bodyPr/>
        <a:lstStyle/>
        <a:p>
          <a:endParaRPr lang="fr-FR" sz="1200"/>
        </a:p>
      </dgm:t>
    </dgm:pt>
    <dgm:pt modelId="{1F7A15B8-84C6-45F0-9D8E-4516CCB73194}" type="parTrans" cxnId="{A145E3D2-FEDB-4531-9178-3DDF21E9A798}">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2"/>
      <dgm:spPr/>
    </dgm:pt>
    <dgm:pt modelId="{25F0506D-3868-49F7-85D1-3AFF2EBF4F09}" type="pres">
      <dgm:prSet presAssocID="{CD12C584-D300-4695-B9F0-5BBF65ACE58B}" presName="connTx" presStyleLbl="parChTrans1D2" presStyleIdx="0" presStyleCnt="2"/>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2">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2"/>
      <dgm:spPr/>
    </dgm:pt>
    <dgm:pt modelId="{3AADB6FC-3945-4D93-8A12-4B3537B49845}" type="pres">
      <dgm:prSet presAssocID="{1F7A15B8-84C6-45F0-9D8E-4516CCB73194}" presName="connTx" presStyleLbl="parChTrans1D3" presStyleIdx="0" presStyleCnt="2"/>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2" custScaleY="158252">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3945B4DD-4EB0-4C15-96A3-CAAEF2D0B53C}" type="pres">
      <dgm:prSet presAssocID="{0D2C2AF4-8EA4-41F1-879F-42833D514C9A}" presName="conn2-1" presStyleLbl="parChTrans1D4" presStyleIdx="0" presStyleCnt="4"/>
      <dgm:spPr/>
    </dgm:pt>
    <dgm:pt modelId="{272DDF5F-2E25-4C76-9E51-CC92E602AEE0}" type="pres">
      <dgm:prSet presAssocID="{0D2C2AF4-8EA4-41F1-879F-42833D514C9A}" presName="connTx" presStyleLbl="parChTrans1D4" presStyleIdx="0" presStyleCnt="4"/>
      <dgm:spPr/>
    </dgm:pt>
    <dgm:pt modelId="{D36E8512-4D3A-4D6B-B68C-47872269AD39}" type="pres">
      <dgm:prSet presAssocID="{0D0FDF6D-7025-4D5B-ABCF-5188CD651584}" presName="root2" presStyleCnt="0"/>
      <dgm:spPr/>
    </dgm:pt>
    <dgm:pt modelId="{A679C0FC-4F51-440E-A160-12ABD1809897}" type="pres">
      <dgm:prSet presAssocID="{0D0FDF6D-7025-4D5B-ABCF-5188CD651584}" presName="LevelTwoTextNode" presStyleLbl="node4" presStyleIdx="0" presStyleCnt="4">
        <dgm:presLayoutVars>
          <dgm:chPref val="3"/>
        </dgm:presLayoutVars>
      </dgm:prSet>
      <dgm:spPr/>
    </dgm:pt>
    <dgm:pt modelId="{A8C1900F-1019-47E7-B130-4673C6794957}"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4"/>
      <dgm:spPr/>
    </dgm:pt>
    <dgm:pt modelId="{7531A392-3D0D-443E-B16E-5DF287D4842C}" type="pres">
      <dgm:prSet presAssocID="{462B2453-3B60-472C-A81F-95608F2D507B}" presName="connTx" presStyleLbl="parChTrans1D4" presStyleIdx="1" presStyleCnt="4"/>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4">
        <dgm:presLayoutVars>
          <dgm:chPref val="3"/>
        </dgm:presLayoutVars>
      </dgm:prSet>
      <dgm:spPr/>
    </dgm:pt>
    <dgm:pt modelId="{DDD521B1-335C-480C-B9B2-3D4F86A4F2B1}" type="pres">
      <dgm:prSet presAssocID="{BD3470A8-7F39-436C-BD2C-2B21AA3ACE50}"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1" presStyleCnt="2"/>
      <dgm:spPr/>
    </dgm:pt>
    <dgm:pt modelId="{5EC527C2-8778-46A0-8EED-9673AD8EFD57}" type="pres">
      <dgm:prSet presAssocID="{3D8E5526-2C2F-4FF3-9056-1764108507D8}" presName="connTx" presStyleLbl="parChTrans1D2" presStyleIdx="1" presStyleCnt="2"/>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1" presStyleCnt="2">
        <dgm:presLayoutVars>
          <dgm:chPref val="3"/>
        </dgm:presLayoutVars>
      </dgm:prSet>
      <dgm:spPr>
        <a:xfrm>
          <a:off x="2534092" y="3039945"/>
          <a:ext cx="1805339" cy="902669"/>
        </a:xfrm>
        <a:prstGeom prst="roundRect">
          <a:avLst>
            <a:gd name="adj" fmla="val 10000"/>
          </a:avLst>
        </a:prstGeom>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1" presStyleCnt="2"/>
      <dgm:spPr/>
    </dgm:pt>
    <dgm:pt modelId="{3BF6E04C-DD2B-4C74-B296-7E9E22864DAC}" type="pres">
      <dgm:prSet presAssocID="{0EBC81E2-C6FA-40D1-831C-54619A8B0F79}" presName="connTx" presStyleLbl="parChTrans1D3" presStyleIdx="1" presStyleCnt="2"/>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1" presStyleCnt="2">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2" presStyleCnt="4"/>
      <dgm:spPr/>
    </dgm:pt>
    <dgm:pt modelId="{376D75FD-6DF1-4E5A-8E7A-FECAE4D77E3F}" type="pres">
      <dgm:prSet presAssocID="{2E6A8E2D-C636-4849-BF48-246B27D1EE7F}" presName="connTx" presStyleLbl="parChTrans1D4" presStyleIdx="2" presStyleCnt="4"/>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2" presStyleCnt="4">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3" presStyleCnt="4"/>
      <dgm:spPr/>
    </dgm:pt>
    <dgm:pt modelId="{D6073BBE-E36C-439F-BD56-9E3D15FADAFE}" type="pres">
      <dgm:prSet presAssocID="{1D31C32D-8925-479C-B213-B1692BED2F1E}" presName="connTx" presStyleLbl="parChTrans1D4" presStyleIdx="3" presStyleCnt="4"/>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3" presStyleCnt="4">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807AFA68-7F09-4500-9FE8-730A8C13CCEF}" type="presOf" srcId="{0D0FDF6D-7025-4D5B-ABCF-5188CD651584}" destId="{A679C0FC-4F51-440E-A160-12ABD1809897}" srcOrd="0" destOrd="0" presId="urn:microsoft.com/office/officeart/2005/8/layout/hierarchy2"/>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EBA5B94F-83FE-4A1C-9679-16EA74114958}" type="presOf" srcId="{0D2C2AF4-8EA4-41F1-879F-42833D514C9A}" destId="{272DDF5F-2E25-4C76-9E51-CC92E602AEE0}" srcOrd="1"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2CF21A78-1192-4806-85BB-84872301415C}" type="presOf" srcId="{462B2453-3B60-472C-A81F-95608F2D507B}" destId="{7531A392-3D0D-443E-B16E-5DF287D4842C}" srcOrd="1"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C33D6688-C01C-4F54-A02B-4F174D07F6E3}" type="presOf" srcId="{462B2453-3B60-472C-A81F-95608F2D507B}" destId="{9F5331CB-8117-43E9-8151-F6AC59961CFF}"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DC90A9A5-9B6F-4A2F-BD04-6F1256C3E53A}" type="presOf" srcId="{BD3470A8-7F39-436C-BD2C-2B21AA3ACE50}" destId="{C6C58D5F-1782-4F20-8F9E-E532E03626FE}" srcOrd="0" destOrd="0" presId="urn:microsoft.com/office/officeart/2005/8/layout/hierarchy2"/>
    <dgm:cxn modelId="{A84007AA-7C5F-4CAB-8C64-93294E2DED1C}" type="presOf" srcId="{2E6A8E2D-C636-4849-BF48-246B27D1EE7F}" destId="{E4FC5322-8CD5-41FB-9BC4-3EFB0E60D7C0}"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709E66BF-9DA4-4A47-8207-A03FECAD3B0F}" srcId="{C813E2C9-7FCA-47F9-B806-CD7328B4DF3D}" destId="{3D139F71-1EA9-4E74-8DCB-056ACFA98C31}" srcOrd="0" destOrd="0" parTransId="{3D8E5526-2C2F-4FF3-9056-1764108507D8}" sibTransId="{30D1DAAA-D2D4-42F5-BD77-F6FD1EA4CFA9}"/>
    <dgm:cxn modelId="{5F4685C9-D173-4714-AEF9-C2C6706E22E5}" srcId="{6456D45C-966F-4C87-81C8-A4C330E45F4B}" destId="{A42A028C-4AC8-45E1-8408-F68CB5C88EF2}" srcOrd="0" destOrd="0" parTransId="{1D31C32D-8925-479C-B213-B1692BED2F1E}" sibTransId="{AAF98F4A-8DBE-48CA-AE1E-FE4FC2C53275}"/>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734FA9D6-391E-4FE8-A18F-6974E9DDC1D7}" type="presOf" srcId="{0D2C2AF4-8EA4-41F1-879F-42833D514C9A}" destId="{3945B4DD-4EB0-4C15-96A3-CAAEF2D0B53C}"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ADDB4A0E-B51D-4A98-BD9C-B24DC3B4F74E}" type="presParOf" srcId="{0D388294-6EDD-4AFA-AD3E-5198A8404FC3}" destId="{3945B4DD-4EB0-4C15-96A3-CAAEF2D0B53C}" srcOrd="0" destOrd="0" presId="urn:microsoft.com/office/officeart/2005/8/layout/hierarchy2"/>
    <dgm:cxn modelId="{35E37CF9-9C08-4B65-B1D3-DCACE68DF91F}" type="presParOf" srcId="{3945B4DD-4EB0-4C15-96A3-CAAEF2D0B53C}" destId="{272DDF5F-2E25-4C76-9E51-CC92E602AEE0}" srcOrd="0" destOrd="0" presId="urn:microsoft.com/office/officeart/2005/8/layout/hierarchy2"/>
    <dgm:cxn modelId="{68508739-6E07-46BE-A587-FD00B47B4301}" type="presParOf" srcId="{0D388294-6EDD-4AFA-AD3E-5198A8404FC3}" destId="{D36E8512-4D3A-4D6B-B68C-47872269AD39}" srcOrd="1" destOrd="0" presId="urn:microsoft.com/office/officeart/2005/8/layout/hierarchy2"/>
    <dgm:cxn modelId="{9B985D0A-39FD-4234-A6F2-DB871A780BCF}" type="presParOf" srcId="{D36E8512-4D3A-4D6B-B68C-47872269AD39}" destId="{A679C0FC-4F51-440E-A160-12ABD1809897}" srcOrd="0" destOrd="0" presId="urn:microsoft.com/office/officeart/2005/8/layout/hierarchy2"/>
    <dgm:cxn modelId="{03AD5E7F-C2F6-4BF5-868A-EF59242D0611}" type="presParOf" srcId="{D36E8512-4D3A-4D6B-B68C-47872269AD39}" destId="{A8C1900F-1019-47E7-B130-4673C6794957}" srcOrd="1" destOrd="0" presId="urn:microsoft.com/office/officeart/2005/8/layout/hierarchy2"/>
    <dgm:cxn modelId="{6A563B32-DBDB-4844-B488-535E251C436E}" type="presParOf" srcId="{A8C1900F-1019-47E7-B130-4673C6794957}" destId="{9F5331CB-8117-43E9-8151-F6AC59961CFF}" srcOrd="0" destOrd="0" presId="urn:microsoft.com/office/officeart/2005/8/layout/hierarchy2"/>
    <dgm:cxn modelId="{FC605F85-402A-405C-9BBA-013EA6BD8DF1}" type="presParOf" srcId="{9F5331CB-8117-43E9-8151-F6AC59961CFF}" destId="{7531A392-3D0D-443E-B16E-5DF287D4842C}" srcOrd="0" destOrd="0" presId="urn:microsoft.com/office/officeart/2005/8/layout/hierarchy2"/>
    <dgm:cxn modelId="{828B095D-4A82-4529-ACBA-574916F0AA44}" type="presParOf" srcId="{A8C1900F-1019-47E7-B130-4673C6794957}" destId="{5E4EB0FB-58FE-4441-9A23-63AE649DCF36}" srcOrd="1" destOrd="0" presId="urn:microsoft.com/office/officeart/2005/8/layout/hierarchy2"/>
    <dgm:cxn modelId="{7AE64EF9-D347-4BFB-B14E-1A6ADE5F39D7}" type="presParOf" srcId="{5E4EB0FB-58FE-4441-9A23-63AE649DCF36}" destId="{C6C58D5F-1782-4F20-8F9E-E532E03626FE}" srcOrd="0" destOrd="0" presId="urn:microsoft.com/office/officeart/2005/8/layout/hierarchy2"/>
    <dgm:cxn modelId="{403A782C-149E-4F80-BBF0-0122EF434A1D}" type="presParOf" srcId="{5E4EB0FB-58FE-4441-9A23-63AE649DCF36}" destId="{DDD521B1-335C-480C-B9B2-3D4F86A4F2B1}"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5631"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t>I</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Problématique</a:t>
          </a:r>
        </a:p>
      </dsp:txBody>
      <dsp:txXfrm>
        <a:off x="35631" y="576416"/>
        <a:ext cx="3268242" cy="1704221"/>
      </dsp:txXfrm>
    </dsp:sp>
    <dsp:sp modelId="{512AF077-4DFA-4320-A762-F4C15E4931C9}">
      <dsp:nvSpPr>
        <dsp:cNvPr id="0" name=""/>
        <dsp:cNvSpPr/>
      </dsp:nvSpPr>
      <dsp:spPr>
        <a:xfrm>
          <a:off x="3560188" y="576416"/>
          <a:ext cx="2840368"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fr-FR" sz="1800" b="1" kern="1200" noProof="0" dirty="0"/>
            <a:t>II</a:t>
          </a:r>
        </a:p>
        <a:p>
          <a:pPr marL="0" lvl="0" indent="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sp:txBody>
      <dsp:txXfrm>
        <a:off x="3560188" y="576416"/>
        <a:ext cx="2840368" cy="1704221"/>
      </dsp:txXfrm>
    </dsp:sp>
    <dsp:sp modelId="{B86E23A3-742D-4587-88CF-2D56A8442149}">
      <dsp:nvSpPr>
        <dsp:cNvPr id="0" name=""/>
        <dsp:cNvSpPr/>
      </dsp:nvSpPr>
      <dsp:spPr>
        <a:xfrm>
          <a:off x="6692503"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sp:txBody>
      <dsp:txXfrm>
        <a:off x="6692503" y="576416"/>
        <a:ext cx="3268242" cy="1704221"/>
      </dsp:txXfrm>
    </dsp:sp>
    <dsp:sp modelId="{BAB05900-8DEB-4402-B995-D8A121093117}">
      <dsp:nvSpPr>
        <dsp:cNvPr id="0" name=""/>
        <dsp:cNvSpPr/>
      </dsp:nvSpPr>
      <dsp:spPr>
        <a:xfrm>
          <a:off x="1597834"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sp:txBody>
      <dsp:txXfrm>
        <a:off x="1597834" y="2564674"/>
        <a:ext cx="3268242" cy="1704221"/>
      </dsp:txXfrm>
    </dsp:sp>
    <dsp:sp modelId="{FA9436F7-2B81-4C09-92D6-98305E31304E}">
      <dsp:nvSpPr>
        <dsp:cNvPr id="0" name=""/>
        <dsp:cNvSpPr/>
      </dsp:nvSpPr>
      <dsp:spPr>
        <a:xfrm>
          <a:off x="5150113"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sp:txBody>
      <dsp:txXfrm>
        <a:off x="5150113" y="2564674"/>
        <a:ext cx="3268242" cy="1704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557939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387"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Récupération du corpus</a:t>
          </a:r>
        </a:p>
        <a:p>
          <a:pPr marL="0" lvl="0" indent="0" algn="ctr" defTabSz="488950">
            <a:lnSpc>
              <a:spcPct val="90000"/>
            </a:lnSpc>
            <a:spcBef>
              <a:spcPct val="0"/>
            </a:spcBef>
            <a:spcAft>
              <a:spcPct val="35000"/>
            </a:spcAft>
            <a:buNone/>
          </a:pPr>
          <a:r>
            <a:rPr lang="fr-FR" sz="1100" kern="1200" dirty="0"/>
            <a:t>=&gt; </a:t>
          </a:r>
          <a:r>
            <a:rPr lang="fr-FR" sz="1100" i="1" kern="1200" dirty="0"/>
            <a:t>Toute la colonne description + </a:t>
          </a:r>
          <a:r>
            <a:rPr lang="fr-FR" sz="1100" i="1" kern="1200" dirty="0" err="1"/>
            <a:t>product_name</a:t>
          </a:r>
          <a:endParaRPr lang="fr-FR" sz="1100" i="1" kern="1200" dirty="0"/>
        </a:p>
      </dsp:txBody>
      <dsp:txXfrm>
        <a:off x="57536" y="1730966"/>
        <a:ext cx="1056408" cy="2117458"/>
      </dsp:txXfrm>
    </dsp:sp>
    <dsp:sp modelId="{911415F2-5BCD-419F-8A5F-1BBA7AE12F67}">
      <dsp:nvSpPr>
        <dsp:cNvPr id="0" name=""/>
        <dsp:cNvSpPr/>
      </dsp:nvSpPr>
      <dsp:spPr>
        <a:xfrm>
          <a:off x="1229630"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Tokenisation</a:t>
          </a:r>
        </a:p>
        <a:p>
          <a:pPr marL="0" lvl="0" indent="0" algn="ctr" defTabSz="488950">
            <a:lnSpc>
              <a:spcPct val="90000"/>
            </a:lnSpc>
            <a:spcBef>
              <a:spcPct val="0"/>
            </a:spcBef>
            <a:spcAft>
              <a:spcPct val="35000"/>
            </a:spcAft>
            <a:buNone/>
          </a:pPr>
          <a:r>
            <a:rPr lang="fr-FR" sz="1100" kern="1200" dirty="0"/>
            <a:t>=&gt; </a:t>
          </a:r>
          <a:r>
            <a:rPr lang="fr-FR" sz="1100" i="1" kern="1200" dirty="0"/>
            <a:t>Découpage en mots</a:t>
          </a:r>
        </a:p>
      </dsp:txBody>
      <dsp:txXfrm>
        <a:off x="1286779" y="1730966"/>
        <a:ext cx="1056408" cy="2117458"/>
      </dsp:txXfrm>
    </dsp:sp>
    <dsp:sp modelId="{0DE3E0EA-0DBC-4537-BA26-376EC3C62821}">
      <dsp:nvSpPr>
        <dsp:cNvPr id="0" name=""/>
        <dsp:cNvSpPr/>
      </dsp:nvSpPr>
      <dsp:spPr>
        <a:xfrm>
          <a:off x="2458872"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Normalisation</a:t>
          </a:r>
        </a:p>
        <a:p>
          <a:pPr marL="0" lvl="0" indent="0" algn="ctr" defTabSz="488950">
            <a:lnSpc>
              <a:spcPct val="90000"/>
            </a:lnSpc>
            <a:spcBef>
              <a:spcPct val="0"/>
            </a:spcBef>
            <a:spcAft>
              <a:spcPct val="35000"/>
            </a:spcAft>
            <a:buNone/>
          </a:pPr>
          <a:r>
            <a:rPr lang="fr-FR" sz="1100" kern="1200" dirty="0"/>
            <a:t>=&gt; </a:t>
          </a:r>
          <a:r>
            <a:rPr lang="fr-FR" sz="1100" i="1" kern="1200" dirty="0"/>
            <a:t>Tentative d’harmonisation des </a:t>
          </a:r>
          <a:r>
            <a:rPr lang="fr-FR" sz="1100" i="1" kern="1200" dirty="0" err="1"/>
            <a:t>tokens</a:t>
          </a:r>
          <a:endParaRPr lang="fr-FR" sz="1100" i="1" kern="1200" dirty="0"/>
        </a:p>
      </dsp:txBody>
      <dsp:txXfrm>
        <a:off x="2516021" y="1730966"/>
        <a:ext cx="1056408" cy="2117458"/>
      </dsp:txXfrm>
    </dsp:sp>
    <dsp:sp modelId="{5396483D-7AE7-465F-B593-72FD07A35582}">
      <dsp:nvSpPr>
        <dsp:cNvPr id="0" name=""/>
        <dsp:cNvSpPr/>
      </dsp:nvSpPr>
      <dsp:spPr>
        <a:xfrm>
          <a:off x="3688114"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Lemmatisation / Racinisation</a:t>
          </a:r>
        </a:p>
        <a:p>
          <a:pPr marL="0" lvl="0" indent="0" algn="ctr" defTabSz="488950">
            <a:lnSpc>
              <a:spcPct val="90000"/>
            </a:lnSpc>
            <a:spcBef>
              <a:spcPct val="0"/>
            </a:spcBef>
            <a:spcAft>
              <a:spcPct val="35000"/>
            </a:spcAft>
            <a:buNone/>
          </a:pPr>
          <a:r>
            <a:rPr lang="fr-FR" sz="1100" kern="1200" dirty="0"/>
            <a:t>=&gt; </a:t>
          </a:r>
          <a:r>
            <a:rPr lang="fr-FR" sz="1100" i="1" kern="1200" dirty="0"/>
            <a:t>Présentation des mots sous leur forme canonique ou racine du mot</a:t>
          </a:r>
        </a:p>
      </dsp:txBody>
      <dsp:txXfrm>
        <a:off x="3745263" y="1730966"/>
        <a:ext cx="1056408" cy="2117458"/>
      </dsp:txXfrm>
    </dsp:sp>
    <dsp:sp modelId="{A4B55447-09F4-4BA0-9085-153472C9F9AF}">
      <dsp:nvSpPr>
        <dsp:cNvPr id="0" name=""/>
        <dsp:cNvSpPr/>
      </dsp:nvSpPr>
      <dsp:spPr>
        <a:xfrm>
          <a:off x="4917356"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Extraction des </a:t>
          </a:r>
          <a:r>
            <a:rPr lang="fr-FR" sz="1100" kern="1200" dirty="0" err="1"/>
            <a:t>features</a:t>
          </a:r>
          <a:endParaRPr lang="fr-FR" sz="1100" kern="1200" dirty="0"/>
        </a:p>
        <a:p>
          <a:pPr marL="0" lvl="0" indent="0" algn="ctr" defTabSz="488950">
            <a:lnSpc>
              <a:spcPct val="90000"/>
            </a:lnSpc>
            <a:spcBef>
              <a:spcPct val="0"/>
            </a:spcBef>
            <a:spcAft>
              <a:spcPct val="35000"/>
            </a:spcAft>
            <a:buNone/>
          </a:pPr>
          <a:r>
            <a:rPr lang="fr-FR" sz="1100" kern="1200" dirty="0"/>
            <a:t>- BOW</a:t>
          </a:r>
        </a:p>
        <a:p>
          <a:pPr marL="0" lvl="0" indent="0" algn="ctr" defTabSz="488950">
            <a:lnSpc>
              <a:spcPct val="90000"/>
            </a:lnSpc>
            <a:spcBef>
              <a:spcPct val="0"/>
            </a:spcBef>
            <a:spcAft>
              <a:spcPct val="35000"/>
            </a:spcAft>
            <a:buNone/>
          </a:pPr>
          <a:r>
            <a:rPr lang="fr-FR" sz="1100" kern="1200" dirty="0"/>
            <a:t>- Word/Sentence </a:t>
          </a:r>
          <a:r>
            <a:rPr lang="fr-FR" sz="1100" kern="1200" dirty="0" err="1"/>
            <a:t>Embedding</a:t>
          </a:r>
          <a:endParaRPr lang="fr-FR" sz="1100" kern="1200" dirty="0"/>
        </a:p>
      </dsp:txBody>
      <dsp:txXfrm>
        <a:off x="4974505" y="1730966"/>
        <a:ext cx="1056408" cy="2117458"/>
      </dsp:txXfrm>
    </dsp:sp>
    <dsp:sp modelId="{0DD48176-64A1-4316-BC23-BB3A5750A5D7}">
      <dsp:nvSpPr>
        <dsp:cNvPr id="0" name=""/>
        <dsp:cNvSpPr/>
      </dsp:nvSpPr>
      <dsp:spPr>
        <a:xfrm>
          <a:off x="6146598"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Réduction de dimension</a:t>
          </a:r>
        </a:p>
      </dsp:txBody>
      <dsp:txXfrm>
        <a:off x="6203747" y="1730966"/>
        <a:ext cx="1056408" cy="2117458"/>
      </dsp:txXfrm>
    </dsp:sp>
    <dsp:sp modelId="{751ACFDD-4B72-44D7-BC8E-F194CD42CD4F}">
      <dsp:nvSpPr>
        <dsp:cNvPr id="0" name=""/>
        <dsp:cNvSpPr/>
      </dsp:nvSpPr>
      <dsp:spPr>
        <a:xfrm>
          <a:off x="7375841"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Classification non supervisée</a:t>
          </a:r>
        </a:p>
      </dsp:txBody>
      <dsp:txXfrm>
        <a:off x="7432990" y="1730966"/>
        <a:ext cx="1056408" cy="2117458"/>
      </dsp:txXfrm>
    </dsp:sp>
    <dsp:sp modelId="{205CE83D-3594-4D89-BD97-27AA99B4E2BC}">
      <dsp:nvSpPr>
        <dsp:cNvPr id="0" name=""/>
        <dsp:cNvSpPr/>
      </dsp:nvSpPr>
      <dsp:spPr>
        <a:xfrm>
          <a:off x="8605083"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Evaluation</a:t>
          </a:r>
        </a:p>
      </dsp:txBody>
      <dsp:txXfrm>
        <a:off x="8662232" y="1730966"/>
        <a:ext cx="1056408" cy="2117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11639" y="1701982"/>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err="1"/>
            <a:t>Countvectorizer</a:t>
          </a:r>
          <a:endParaRPr lang="fr-FR" sz="1200" b="1" kern="1200" dirty="0"/>
        </a:p>
      </dsp:txBody>
      <dsp:txXfrm>
        <a:off x="33432" y="1723775"/>
        <a:ext cx="1444563" cy="700488"/>
      </dsp:txXfrm>
    </dsp:sp>
    <dsp:sp modelId="{7073288B-76CD-44B4-A153-85299487FB67}">
      <dsp:nvSpPr>
        <dsp:cNvPr id="0" name=""/>
        <dsp:cNvSpPr/>
      </dsp:nvSpPr>
      <dsp:spPr>
        <a:xfrm rot="18753685">
          <a:off x="1357385" y="1737553"/>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1727910"/>
        <a:ext cx="44003" cy="44003"/>
      </dsp:txXfrm>
    </dsp:sp>
    <dsp:sp modelId="{2295E4B9-226B-43F9-BE9A-FFE2AFCEFDCC}">
      <dsp:nvSpPr>
        <dsp:cNvPr id="0" name=""/>
        <dsp:cNvSpPr/>
      </dsp:nvSpPr>
      <dsp:spPr>
        <a:xfrm>
          <a:off x="2095048" y="1053767"/>
          <a:ext cx="1488149" cy="744074"/>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116841" y="1075560"/>
        <a:ext cx="1444563" cy="700488"/>
      </dsp:txXfrm>
    </dsp:sp>
    <dsp:sp modelId="{8177B0F1-2A2D-4362-BEDF-6B253E578F4A}">
      <dsp:nvSpPr>
        <dsp:cNvPr id="0" name=""/>
        <dsp:cNvSpPr/>
      </dsp:nvSpPr>
      <dsp:spPr>
        <a:xfrm>
          <a:off x="3583198"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1410923"/>
        <a:ext cx="29762" cy="29762"/>
      </dsp:txXfrm>
    </dsp:sp>
    <dsp:sp modelId="{85794537-D4B0-46C5-94E5-E964ED91DAA1}">
      <dsp:nvSpPr>
        <dsp:cNvPr id="0" name=""/>
        <dsp:cNvSpPr/>
      </dsp:nvSpPr>
      <dsp:spPr>
        <a:xfrm>
          <a:off x="4178458" y="613021"/>
          <a:ext cx="1488149" cy="1625565"/>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22044" y="656607"/>
        <a:ext cx="1400977" cy="1538393"/>
      </dsp:txXfrm>
    </dsp:sp>
    <dsp:sp modelId="{E15BE1AE-E13A-48B5-B2AD-03B162F93CB3}">
      <dsp:nvSpPr>
        <dsp:cNvPr id="0" name=""/>
        <dsp:cNvSpPr/>
      </dsp:nvSpPr>
      <dsp:spPr>
        <a:xfrm>
          <a:off x="5666607"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1410923"/>
        <a:ext cx="29762" cy="29762"/>
      </dsp:txXfrm>
    </dsp:sp>
    <dsp:sp modelId="{D7A20325-0432-4E91-9942-178E3D7E928B}">
      <dsp:nvSpPr>
        <dsp:cNvPr id="0" name=""/>
        <dsp:cNvSpPr/>
      </dsp:nvSpPr>
      <dsp:spPr>
        <a:xfrm>
          <a:off x="6261867" y="1053767"/>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1075560"/>
        <a:ext cx="1444563" cy="700488"/>
      </dsp:txXfrm>
    </dsp:sp>
    <dsp:sp modelId="{C6410E6E-637E-48F2-8420-A4892B2F10F5}">
      <dsp:nvSpPr>
        <dsp:cNvPr id="0" name=""/>
        <dsp:cNvSpPr/>
      </dsp:nvSpPr>
      <dsp:spPr>
        <a:xfrm>
          <a:off x="775001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1410923"/>
        <a:ext cx="29762" cy="29762"/>
      </dsp:txXfrm>
    </dsp:sp>
    <dsp:sp modelId="{5D77EBF5-1AA0-4535-90C0-AF9CF44B2155}">
      <dsp:nvSpPr>
        <dsp:cNvPr id="0" name=""/>
        <dsp:cNvSpPr/>
      </dsp:nvSpPr>
      <dsp:spPr>
        <a:xfrm>
          <a:off x="8345276" y="1053767"/>
          <a:ext cx="1488149" cy="744074"/>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8367069" y="1075560"/>
        <a:ext cx="1444563" cy="700488"/>
      </dsp:txXfrm>
    </dsp:sp>
    <dsp:sp modelId="{9F5331CB-8117-43E9-8151-F6AC59961CFF}">
      <dsp:nvSpPr>
        <dsp:cNvPr id="0" name=""/>
        <dsp:cNvSpPr/>
      </dsp:nvSpPr>
      <dsp:spPr>
        <a:xfrm>
          <a:off x="983342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1410923"/>
        <a:ext cx="29762" cy="29762"/>
      </dsp:txXfrm>
    </dsp:sp>
    <dsp:sp modelId="{C6C58D5F-1782-4F20-8F9E-E532E03626FE}">
      <dsp:nvSpPr>
        <dsp:cNvPr id="0" name=""/>
        <dsp:cNvSpPr/>
      </dsp:nvSpPr>
      <dsp:spPr>
        <a:xfrm>
          <a:off x="10428686" y="1053767"/>
          <a:ext cx="1488149" cy="744074"/>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450479" y="1075560"/>
        <a:ext cx="1444563" cy="700488"/>
      </dsp:txXfrm>
    </dsp:sp>
    <dsp:sp modelId="{66C6D9FC-C7B0-4CBD-8A89-44C912A7F9C5}">
      <dsp:nvSpPr>
        <dsp:cNvPr id="0" name=""/>
        <dsp:cNvSpPr/>
      </dsp:nvSpPr>
      <dsp:spPr>
        <a:xfrm rot="2846315">
          <a:off x="1357385" y="2385769"/>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2376126"/>
        <a:ext cx="44003" cy="44003"/>
      </dsp:txXfrm>
    </dsp:sp>
    <dsp:sp modelId="{B695D88C-05B5-4E9F-AF00-E1E0D2A84886}">
      <dsp:nvSpPr>
        <dsp:cNvPr id="0" name=""/>
        <dsp:cNvSpPr/>
      </dsp:nvSpPr>
      <dsp:spPr>
        <a:xfrm>
          <a:off x="2095048" y="2350198"/>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2371991"/>
        <a:ext cx="1444563" cy="700488"/>
      </dsp:txXfrm>
    </dsp:sp>
    <dsp:sp modelId="{82872153-81B5-4D60-BB32-38766605D83C}">
      <dsp:nvSpPr>
        <dsp:cNvPr id="0" name=""/>
        <dsp:cNvSpPr/>
      </dsp:nvSpPr>
      <dsp:spPr>
        <a:xfrm>
          <a:off x="3583198"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2707354"/>
        <a:ext cx="29762" cy="29762"/>
      </dsp:txXfrm>
    </dsp:sp>
    <dsp:sp modelId="{1C00781D-C8AE-4DBC-BCA7-D73BBA7963F3}">
      <dsp:nvSpPr>
        <dsp:cNvPr id="0" name=""/>
        <dsp:cNvSpPr/>
      </dsp:nvSpPr>
      <dsp:spPr>
        <a:xfrm>
          <a:off x="4178458" y="2350198"/>
          <a:ext cx="1488149" cy="744074"/>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2371991"/>
        <a:ext cx="1444563" cy="700488"/>
      </dsp:txXfrm>
    </dsp:sp>
    <dsp:sp modelId="{BE94BD92-63ED-44D9-9335-2F562AD8768D}">
      <dsp:nvSpPr>
        <dsp:cNvPr id="0" name=""/>
        <dsp:cNvSpPr/>
      </dsp:nvSpPr>
      <dsp:spPr>
        <a:xfrm>
          <a:off x="5666607"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2707354"/>
        <a:ext cx="29762" cy="29762"/>
      </dsp:txXfrm>
    </dsp:sp>
    <dsp:sp modelId="{BA0ED4F3-B896-446C-A2AF-DA08F597FA8C}">
      <dsp:nvSpPr>
        <dsp:cNvPr id="0" name=""/>
        <dsp:cNvSpPr/>
      </dsp:nvSpPr>
      <dsp:spPr>
        <a:xfrm>
          <a:off x="6261867" y="2350198"/>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2371991"/>
        <a:ext cx="1444563" cy="700488"/>
      </dsp:txXfrm>
    </dsp:sp>
    <dsp:sp modelId="{0D6CAD54-B079-4C32-8937-45087E921168}">
      <dsp:nvSpPr>
        <dsp:cNvPr id="0" name=""/>
        <dsp:cNvSpPr/>
      </dsp:nvSpPr>
      <dsp:spPr>
        <a:xfrm>
          <a:off x="775001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2707354"/>
        <a:ext cx="29762" cy="29762"/>
      </dsp:txXfrm>
    </dsp:sp>
    <dsp:sp modelId="{F63152FB-2758-4D61-8AA3-779087D887B5}">
      <dsp:nvSpPr>
        <dsp:cNvPr id="0" name=""/>
        <dsp:cNvSpPr/>
      </dsp:nvSpPr>
      <dsp:spPr>
        <a:xfrm>
          <a:off x="8345276" y="2350198"/>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2371991"/>
        <a:ext cx="1444563" cy="700488"/>
      </dsp:txXfrm>
    </dsp:sp>
    <dsp:sp modelId="{C82CB1D1-CCBA-4760-8E06-2E6DF64BF242}">
      <dsp:nvSpPr>
        <dsp:cNvPr id="0" name=""/>
        <dsp:cNvSpPr/>
      </dsp:nvSpPr>
      <dsp:spPr>
        <a:xfrm>
          <a:off x="983342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2707354"/>
        <a:ext cx="29762" cy="29762"/>
      </dsp:txXfrm>
    </dsp:sp>
    <dsp:sp modelId="{AC8AD2FE-99B8-479F-AE3F-CE231CE9B556}">
      <dsp:nvSpPr>
        <dsp:cNvPr id="0" name=""/>
        <dsp:cNvSpPr/>
      </dsp:nvSpPr>
      <dsp:spPr>
        <a:xfrm>
          <a:off x="10428686" y="2350198"/>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2371991"/>
        <a:ext cx="1444563" cy="700488"/>
      </dsp:txXfrm>
    </dsp:sp>
    <dsp:sp modelId="{CE401418-3226-44B6-983F-06DC74464BBC}">
      <dsp:nvSpPr>
        <dsp:cNvPr id="0" name=""/>
        <dsp:cNvSpPr/>
      </dsp:nvSpPr>
      <dsp:spPr>
        <a:xfrm>
          <a:off x="11639" y="3633727"/>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Tf-</a:t>
          </a:r>
          <a:r>
            <a:rPr lang="fr-FR" sz="1200" b="1" kern="1200" dirty="0" err="1"/>
            <a:t>idf</a:t>
          </a:r>
          <a:endParaRPr lang="fr-FR" sz="1200" b="1" kern="1200" dirty="0"/>
        </a:p>
      </dsp:txBody>
      <dsp:txXfrm>
        <a:off x="33432" y="3655520"/>
        <a:ext cx="1444563" cy="700488"/>
      </dsp:txXfrm>
    </dsp:sp>
    <dsp:sp modelId="{DC08BA94-B42B-4369-AC4F-2E9C3FB2377E}">
      <dsp:nvSpPr>
        <dsp:cNvPr id="0" name=""/>
        <dsp:cNvSpPr/>
      </dsp:nvSpPr>
      <dsp:spPr>
        <a:xfrm rot="19457599">
          <a:off x="1430886" y="3779484"/>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3773516"/>
        <a:ext cx="36653" cy="36653"/>
      </dsp:txXfrm>
    </dsp:sp>
    <dsp:sp modelId="{00090BD2-EDC2-4783-89BD-71B5D354448C}">
      <dsp:nvSpPr>
        <dsp:cNvPr id="0" name=""/>
        <dsp:cNvSpPr/>
      </dsp:nvSpPr>
      <dsp:spPr>
        <a:xfrm>
          <a:off x="2095048" y="3205884"/>
          <a:ext cx="1488149" cy="744074"/>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sp:txBody>
      <dsp:txXfrm>
        <a:off x="2116841" y="3227677"/>
        <a:ext cx="1444563" cy="700488"/>
      </dsp:txXfrm>
    </dsp:sp>
    <dsp:sp modelId="{8DB743F2-4A51-4855-A4C7-9DF50CADC607}">
      <dsp:nvSpPr>
        <dsp:cNvPr id="0" name=""/>
        <dsp:cNvSpPr/>
      </dsp:nvSpPr>
      <dsp:spPr>
        <a:xfrm>
          <a:off x="3583198"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3563040"/>
        <a:ext cx="29762" cy="29762"/>
      </dsp:txXfrm>
    </dsp:sp>
    <dsp:sp modelId="{5C875DC4-0FD7-4B9C-B3BA-A78673E44781}">
      <dsp:nvSpPr>
        <dsp:cNvPr id="0" name=""/>
        <dsp:cNvSpPr/>
      </dsp:nvSpPr>
      <dsp:spPr>
        <a:xfrm>
          <a:off x="4178458" y="3205884"/>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00251" y="3227677"/>
        <a:ext cx="1444563" cy="700488"/>
      </dsp:txXfrm>
    </dsp:sp>
    <dsp:sp modelId="{6E2BFD1D-1CB7-4698-B90D-7148F081DEB8}">
      <dsp:nvSpPr>
        <dsp:cNvPr id="0" name=""/>
        <dsp:cNvSpPr/>
      </dsp:nvSpPr>
      <dsp:spPr>
        <a:xfrm>
          <a:off x="5666607"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3563040"/>
        <a:ext cx="29762" cy="29762"/>
      </dsp:txXfrm>
    </dsp:sp>
    <dsp:sp modelId="{9919EFFC-7219-4C4C-960A-89586F0BA7BD}">
      <dsp:nvSpPr>
        <dsp:cNvPr id="0" name=""/>
        <dsp:cNvSpPr/>
      </dsp:nvSpPr>
      <dsp:spPr>
        <a:xfrm>
          <a:off x="6261867" y="3205884"/>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3227677"/>
        <a:ext cx="1444563" cy="700488"/>
      </dsp:txXfrm>
    </dsp:sp>
    <dsp:sp modelId="{41F0F4F4-C0DC-48B1-8B00-786A59B84CD9}">
      <dsp:nvSpPr>
        <dsp:cNvPr id="0" name=""/>
        <dsp:cNvSpPr/>
      </dsp:nvSpPr>
      <dsp:spPr>
        <a:xfrm>
          <a:off x="775001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3563040"/>
        <a:ext cx="29762" cy="29762"/>
      </dsp:txXfrm>
    </dsp:sp>
    <dsp:sp modelId="{45266F84-821A-495C-9D3F-D0660E125B1E}">
      <dsp:nvSpPr>
        <dsp:cNvPr id="0" name=""/>
        <dsp:cNvSpPr/>
      </dsp:nvSpPr>
      <dsp:spPr>
        <a:xfrm>
          <a:off x="8345276" y="3205884"/>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3227677"/>
        <a:ext cx="1444563" cy="700488"/>
      </dsp:txXfrm>
    </dsp:sp>
    <dsp:sp modelId="{9F30BA5D-52E2-447A-A2C7-0164D47D5E17}">
      <dsp:nvSpPr>
        <dsp:cNvPr id="0" name=""/>
        <dsp:cNvSpPr/>
      </dsp:nvSpPr>
      <dsp:spPr>
        <a:xfrm>
          <a:off x="983342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3563040"/>
        <a:ext cx="29762" cy="29762"/>
      </dsp:txXfrm>
    </dsp:sp>
    <dsp:sp modelId="{1BABF060-9E91-4F7E-8039-F66282DCF4A7}">
      <dsp:nvSpPr>
        <dsp:cNvPr id="0" name=""/>
        <dsp:cNvSpPr/>
      </dsp:nvSpPr>
      <dsp:spPr>
        <a:xfrm>
          <a:off x="10428686" y="3205884"/>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3227677"/>
        <a:ext cx="1444563" cy="700488"/>
      </dsp:txXfrm>
    </dsp:sp>
    <dsp:sp modelId="{1301748F-2691-4692-BCB3-F993F4CB5AC2}">
      <dsp:nvSpPr>
        <dsp:cNvPr id="0" name=""/>
        <dsp:cNvSpPr/>
      </dsp:nvSpPr>
      <dsp:spPr>
        <a:xfrm rot="2142401">
          <a:off x="1430886" y="4207327"/>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4201359"/>
        <a:ext cx="36653" cy="36653"/>
      </dsp:txXfrm>
    </dsp:sp>
    <dsp:sp modelId="{3E375B55-2E1B-46F0-A3D4-0929A4B4F280}">
      <dsp:nvSpPr>
        <dsp:cNvPr id="0" name=""/>
        <dsp:cNvSpPr/>
      </dsp:nvSpPr>
      <dsp:spPr>
        <a:xfrm>
          <a:off x="2095048" y="4061570"/>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4083363"/>
        <a:ext cx="1444563" cy="700488"/>
      </dsp:txXfrm>
    </dsp:sp>
    <dsp:sp modelId="{15492313-3C82-46C2-B674-104D4DCC28DB}">
      <dsp:nvSpPr>
        <dsp:cNvPr id="0" name=""/>
        <dsp:cNvSpPr/>
      </dsp:nvSpPr>
      <dsp:spPr>
        <a:xfrm>
          <a:off x="3583198"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4418726"/>
        <a:ext cx="29762" cy="29762"/>
      </dsp:txXfrm>
    </dsp:sp>
    <dsp:sp modelId="{3B1212C3-3703-459D-8118-B0EFCE789F9C}">
      <dsp:nvSpPr>
        <dsp:cNvPr id="0" name=""/>
        <dsp:cNvSpPr/>
      </dsp:nvSpPr>
      <dsp:spPr>
        <a:xfrm>
          <a:off x="4178458" y="4061570"/>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4083363"/>
        <a:ext cx="1444563" cy="700488"/>
      </dsp:txXfrm>
    </dsp:sp>
    <dsp:sp modelId="{B3521E9F-66AE-44B8-A143-D79C4368677D}">
      <dsp:nvSpPr>
        <dsp:cNvPr id="0" name=""/>
        <dsp:cNvSpPr/>
      </dsp:nvSpPr>
      <dsp:spPr>
        <a:xfrm>
          <a:off x="5666607"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4418726"/>
        <a:ext cx="29762" cy="29762"/>
      </dsp:txXfrm>
    </dsp:sp>
    <dsp:sp modelId="{9FE2421C-CEC8-497E-8C84-D2B0AB6B44EA}">
      <dsp:nvSpPr>
        <dsp:cNvPr id="0" name=""/>
        <dsp:cNvSpPr/>
      </dsp:nvSpPr>
      <dsp:spPr>
        <a:xfrm>
          <a:off x="6261867" y="4061570"/>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4083363"/>
        <a:ext cx="1444563" cy="700488"/>
      </dsp:txXfrm>
    </dsp:sp>
    <dsp:sp modelId="{E4FC5322-8CD5-41FB-9BC4-3EFB0E60D7C0}">
      <dsp:nvSpPr>
        <dsp:cNvPr id="0" name=""/>
        <dsp:cNvSpPr/>
      </dsp:nvSpPr>
      <dsp:spPr>
        <a:xfrm>
          <a:off x="775001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4418726"/>
        <a:ext cx="29762" cy="29762"/>
      </dsp:txXfrm>
    </dsp:sp>
    <dsp:sp modelId="{DC5B07C0-5EEA-4546-A7B3-394674C61C37}">
      <dsp:nvSpPr>
        <dsp:cNvPr id="0" name=""/>
        <dsp:cNvSpPr/>
      </dsp:nvSpPr>
      <dsp:spPr>
        <a:xfrm>
          <a:off x="8345276" y="4061570"/>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4083363"/>
        <a:ext cx="1444563" cy="700488"/>
      </dsp:txXfrm>
    </dsp:sp>
    <dsp:sp modelId="{202D29D4-1398-42CC-9891-4AA1A9D25489}">
      <dsp:nvSpPr>
        <dsp:cNvPr id="0" name=""/>
        <dsp:cNvSpPr/>
      </dsp:nvSpPr>
      <dsp:spPr>
        <a:xfrm>
          <a:off x="983342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4418726"/>
        <a:ext cx="29762" cy="29762"/>
      </dsp:txXfrm>
    </dsp:sp>
    <dsp:sp modelId="{8C8E2EC6-6E54-4228-82A0-6CB9C72D13B1}">
      <dsp:nvSpPr>
        <dsp:cNvPr id="0" name=""/>
        <dsp:cNvSpPr/>
      </dsp:nvSpPr>
      <dsp:spPr>
        <a:xfrm>
          <a:off x="10428686" y="4061570"/>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4083363"/>
        <a:ext cx="1444563" cy="700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793" y="1184702"/>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Word2Vec</a:t>
          </a:r>
        </a:p>
      </dsp:txBody>
      <dsp:txXfrm>
        <a:off x="27257" y="1211166"/>
        <a:ext cx="1754176" cy="850624"/>
      </dsp:txXfrm>
    </dsp:sp>
    <dsp:sp modelId="{7073288B-76CD-44B4-A153-85299487FB67}">
      <dsp:nvSpPr>
        <dsp:cNvPr id="0" name=""/>
        <dsp:cNvSpPr/>
      </dsp:nvSpPr>
      <dsp:spPr>
        <a:xfrm rot="19457599">
          <a:off x="1724227" y="1361699"/>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354452"/>
        <a:ext cx="44509" cy="44509"/>
      </dsp:txXfrm>
    </dsp:sp>
    <dsp:sp modelId="{2295E4B9-226B-43F9-BE9A-FFE2AFCEFDCC}">
      <dsp:nvSpPr>
        <dsp:cNvPr id="0" name=""/>
        <dsp:cNvSpPr/>
      </dsp:nvSpPr>
      <dsp:spPr>
        <a:xfrm>
          <a:off x="2530739" y="665159"/>
          <a:ext cx="1807104" cy="903552"/>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557203" y="691623"/>
        <a:ext cx="1754176" cy="850624"/>
      </dsp:txXfrm>
    </dsp:sp>
    <dsp:sp modelId="{8177B0F1-2A2D-4362-BEDF-6B253E578F4A}">
      <dsp:nvSpPr>
        <dsp:cNvPr id="0" name=""/>
        <dsp:cNvSpPr/>
      </dsp:nvSpPr>
      <dsp:spPr>
        <a:xfrm>
          <a:off x="4337843"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1098864"/>
        <a:ext cx="36142" cy="36142"/>
      </dsp:txXfrm>
    </dsp:sp>
    <dsp:sp modelId="{85794537-D4B0-46C5-94E5-E964ED91DAA1}">
      <dsp:nvSpPr>
        <dsp:cNvPr id="0" name=""/>
        <dsp:cNvSpPr/>
      </dsp:nvSpPr>
      <dsp:spPr>
        <a:xfrm>
          <a:off x="5060685" y="675216"/>
          <a:ext cx="1807104" cy="88343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sp:txBody>
      <dsp:txXfrm>
        <a:off x="5086560" y="701091"/>
        <a:ext cx="1755354" cy="831689"/>
      </dsp:txXfrm>
    </dsp:sp>
    <dsp:sp modelId="{C6410E6E-637E-48F2-8420-A4892B2F10F5}">
      <dsp:nvSpPr>
        <dsp:cNvPr id="0" name=""/>
        <dsp:cNvSpPr/>
      </dsp:nvSpPr>
      <dsp:spPr>
        <a:xfrm>
          <a:off x="6867789"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1098864"/>
        <a:ext cx="36142" cy="36142"/>
      </dsp:txXfrm>
    </dsp:sp>
    <dsp:sp modelId="{5D77EBF5-1AA0-4535-90C0-AF9CF44B2155}">
      <dsp:nvSpPr>
        <dsp:cNvPr id="0" name=""/>
        <dsp:cNvSpPr/>
      </dsp:nvSpPr>
      <dsp:spPr>
        <a:xfrm>
          <a:off x="7590631" y="665159"/>
          <a:ext cx="1807104" cy="903552"/>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TSNE</a:t>
          </a:r>
        </a:p>
      </dsp:txBody>
      <dsp:txXfrm>
        <a:off x="7617095" y="691623"/>
        <a:ext cx="1754176" cy="850624"/>
      </dsp:txXfrm>
    </dsp:sp>
    <dsp:sp modelId="{9F5331CB-8117-43E9-8151-F6AC59961CFF}">
      <dsp:nvSpPr>
        <dsp:cNvPr id="0" name=""/>
        <dsp:cNvSpPr/>
      </dsp:nvSpPr>
      <dsp:spPr>
        <a:xfrm>
          <a:off x="9397735"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1098864"/>
        <a:ext cx="36142" cy="36142"/>
      </dsp:txXfrm>
    </dsp:sp>
    <dsp:sp modelId="{C6C58D5F-1782-4F20-8F9E-E532E03626FE}">
      <dsp:nvSpPr>
        <dsp:cNvPr id="0" name=""/>
        <dsp:cNvSpPr/>
      </dsp:nvSpPr>
      <dsp:spPr>
        <a:xfrm>
          <a:off x="10120577" y="665159"/>
          <a:ext cx="1807104" cy="903552"/>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7041" y="691623"/>
        <a:ext cx="1754176" cy="850624"/>
      </dsp:txXfrm>
    </dsp:sp>
    <dsp:sp modelId="{66C6D9FC-C7B0-4CBD-8A89-44C912A7F9C5}">
      <dsp:nvSpPr>
        <dsp:cNvPr id="0" name=""/>
        <dsp:cNvSpPr/>
      </dsp:nvSpPr>
      <dsp:spPr>
        <a:xfrm rot="2142401">
          <a:off x="1724227" y="1881242"/>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873994"/>
        <a:ext cx="44509" cy="44509"/>
      </dsp:txXfrm>
    </dsp:sp>
    <dsp:sp modelId="{B695D88C-05B5-4E9F-AF00-E1E0D2A84886}">
      <dsp:nvSpPr>
        <dsp:cNvPr id="0" name=""/>
        <dsp:cNvSpPr/>
      </dsp:nvSpPr>
      <dsp:spPr>
        <a:xfrm>
          <a:off x="2530739" y="170424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1730708"/>
        <a:ext cx="1754176" cy="850624"/>
      </dsp:txXfrm>
    </dsp:sp>
    <dsp:sp modelId="{82872153-81B5-4D60-BB32-38766605D83C}">
      <dsp:nvSpPr>
        <dsp:cNvPr id="0" name=""/>
        <dsp:cNvSpPr/>
      </dsp:nvSpPr>
      <dsp:spPr>
        <a:xfrm>
          <a:off x="4337843"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2137949"/>
        <a:ext cx="36142" cy="36142"/>
      </dsp:txXfrm>
    </dsp:sp>
    <dsp:sp modelId="{1C00781D-C8AE-4DBC-BCA7-D73BBA7963F3}">
      <dsp:nvSpPr>
        <dsp:cNvPr id="0" name=""/>
        <dsp:cNvSpPr/>
      </dsp:nvSpPr>
      <dsp:spPr>
        <a:xfrm>
          <a:off x="5060685" y="1704244"/>
          <a:ext cx="1807104" cy="903552"/>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1730708"/>
        <a:ext cx="1754176" cy="850624"/>
      </dsp:txXfrm>
    </dsp:sp>
    <dsp:sp modelId="{0D6CAD54-B079-4C32-8937-45087E921168}">
      <dsp:nvSpPr>
        <dsp:cNvPr id="0" name=""/>
        <dsp:cNvSpPr/>
      </dsp:nvSpPr>
      <dsp:spPr>
        <a:xfrm>
          <a:off x="6867789"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2137949"/>
        <a:ext cx="36142" cy="36142"/>
      </dsp:txXfrm>
    </dsp:sp>
    <dsp:sp modelId="{F63152FB-2758-4D61-8AA3-779087D887B5}">
      <dsp:nvSpPr>
        <dsp:cNvPr id="0" name=""/>
        <dsp:cNvSpPr/>
      </dsp:nvSpPr>
      <dsp:spPr>
        <a:xfrm>
          <a:off x="7590631" y="170424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1730708"/>
        <a:ext cx="1754176" cy="850624"/>
      </dsp:txXfrm>
    </dsp:sp>
    <dsp:sp modelId="{C82CB1D1-CCBA-4760-8E06-2E6DF64BF242}">
      <dsp:nvSpPr>
        <dsp:cNvPr id="0" name=""/>
        <dsp:cNvSpPr/>
      </dsp:nvSpPr>
      <dsp:spPr>
        <a:xfrm>
          <a:off x="9397735"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2137949"/>
        <a:ext cx="36142" cy="36142"/>
      </dsp:txXfrm>
    </dsp:sp>
    <dsp:sp modelId="{AC8AD2FE-99B8-479F-AE3F-CE231CE9B556}">
      <dsp:nvSpPr>
        <dsp:cNvPr id="0" name=""/>
        <dsp:cNvSpPr/>
      </dsp:nvSpPr>
      <dsp:spPr>
        <a:xfrm>
          <a:off x="10120577" y="170424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1730708"/>
        <a:ext cx="1754176" cy="850624"/>
      </dsp:txXfrm>
    </dsp:sp>
    <dsp:sp modelId="{CE401418-3226-44B6-983F-06DC74464BBC}">
      <dsp:nvSpPr>
        <dsp:cNvPr id="0" name=""/>
        <dsp:cNvSpPr/>
      </dsp:nvSpPr>
      <dsp:spPr>
        <a:xfrm>
          <a:off x="793" y="2743329"/>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BERT</a:t>
          </a:r>
        </a:p>
      </dsp:txBody>
      <dsp:txXfrm>
        <a:off x="27257" y="2769793"/>
        <a:ext cx="1754176" cy="850624"/>
      </dsp:txXfrm>
    </dsp:sp>
    <dsp:sp modelId="{1301748F-2691-4692-BCB3-F993F4CB5AC2}">
      <dsp:nvSpPr>
        <dsp:cNvPr id="0" name=""/>
        <dsp:cNvSpPr/>
      </dsp:nvSpPr>
      <dsp:spPr>
        <a:xfrm>
          <a:off x="1807897"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1247" y="3177034"/>
        <a:ext cx="36142" cy="36142"/>
      </dsp:txXfrm>
    </dsp:sp>
    <dsp:sp modelId="{3E375B55-2E1B-46F0-A3D4-0929A4B4F280}">
      <dsp:nvSpPr>
        <dsp:cNvPr id="0" name=""/>
        <dsp:cNvSpPr/>
      </dsp:nvSpPr>
      <dsp:spPr>
        <a:xfrm>
          <a:off x="2530739" y="2743329"/>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2769793"/>
        <a:ext cx="1754176" cy="850624"/>
      </dsp:txXfrm>
    </dsp:sp>
    <dsp:sp modelId="{15492313-3C82-46C2-B674-104D4DCC28DB}">
      <dsp:nvSpPr>
        <dsp:cNvPr id="0" name=""/>
        <dsp:cNvSpPr/>
      </dsp:nvSpPr>
      <dsp:spPr>
        <a:xfrm>
          <a:off x="4337843"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3177034"/>
        <a:ext cx="36142" cy="36142"/>
      </dsp:txXfrm>
    </dsp:sp>
    <dsp:sp modelId="{3B1212C3-3703-459D-8118-B0EFCE789F9C}">
      <dsp:nvSpPr>
        <dsp:cNvPr id="0" name=""/>
        <dsp:cNvSpPr/>
      </dsp:nvSpPr>
      <dsp:spPr>
        <a:xfrm>
          <a:off x="5060685" y="2743329"/>
          <a:ext cx="1807104" cy="90355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2769793"/>
        <a:ext cx="1754176" cy="850624"/>
      </dsp:txXfrm>
    </dsp:sp>
    <dsp:sp modelId="{E4FC5322-8CD5-41FB-9BC4-3EFB0E60D7C0}">
      <dsp:nvSpPr>
        <dsp:cNvPr id="0" name=""/>
        <dsp:cNvSpPr/>
      </dsp:nvSpPr>
      <dsp:spPr>
        <a:xfrm>
          <a:off x="6867789"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3177034"/>
        <a:ext cx="36142" cy="36142"/>
      </dsp:txXfrm>
    </dsp:sp>
    <dsp:sp modelId="{DC5B07C0-5EEA-4546-A7B3-394674C61C37}">
      <dsp:nvSpPr>
        <dsp:cNvPr id="0" name=""/>
        <dsp:cNvSpPr/>
      </dsp:nvSpPr>
      <dsp:spPr>
        <a:xfrm>
          <a:off x="7590631" y="2743329"/>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2769793"/>
        <a:ext cx="1754176" cy="850624"/>
      </dsp:txXfrm>
    </dsp:sp>
    <dsp:sp modelId="{202D29D4-1398-42CC-9891-4AA1A9D25489}">
      <dsp:nvSpPr>
        <dsp:cNvPr id="0" name=""/>
        <dsp:cNvSpPr/>
      </dsp:nvSpPr>
      <dsp:spPr>
        <a:xfrm>
          <a:off x="9397735"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3177034"/>
        <a:ext cx="36142" cy="36142"/>
      </dsp:txXfrm>
    </dsp:sp>
    <dsp:sp modelId="{8C8E2EC6-6E54-4228-82A0-6CB9C72D13B1}">
      <dsp:nvSpPr>
        <dsp:cNvPr id="0" name=""/>
        <dsp:cNvSpPr/>
      </dsp:nvSpPr>
      <dsp:spPr>
        <a:xfrm>
          <a:off x="10120577" y="2743329"/>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2769793"/>
        <a:ext cx="1754176" cy="850624"/>
      </dsp:txXfrm>
    </dsp:sp>
    <dsp:sp modelId="{A5D6DAB5-F55F-4590-B0E7-67A622EF39E5}">
      <dsp:nvSpPr>
        <dsp:cNvPr id="0" name=""/>
        <dsp:cNvSpPr/>
      </dsp:nvSpPr>
      <dsp:spPr>
        <a:xfrm>
          <a:off x="793" y="3816184"/>
          <a:ext cx="1807104" cy="903552"/>
        </a:xfrm>
        <a:prstGeom prst="roundRect">
          <a:avLst>
            <a:gd name="adj" fmla="val 10000"/>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sp:txBody>
      <dsp:txXfrm>
        <a:off x="27257" y="3842648"/>
        <a:ext cx="1754176" cy="850624"/>
      </dsp:txXfrm>
    </dsp:sp>
    <dsp:sp modelId="{5317BE1E-8E8D-4CED-A48A-1CFD2CE2867C}">
      <dsp:nvSpPr>
        <dsp:cNvPr id="0" name=""/>
        <dsp:cNvSpPr/>
      </dsp:nvSpPr>
      <dsp:spPr>
        <a:xfrm>
          <a:off x="1807897"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51247" y="4249889"/>
        <a:ext cx="36142" cy="36142"/>
      </dsp:txXfrm>
    </dsp:sp>
    <dsp:sp modelId="{0332EA16-5E85-43FF-964B-EC3A267040D2}">
      <dsp:nvSpPr>
        <dsp:cNvPr id="0" name=""/>
        <dsp:cNvSpPr/>
      </dsp:nvSpPr>
      <dsp:spPr>
        <a:xfrm>
          <a:off x="2530739" y="381618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sp:txBody>
      <dsp:txXfrm>
        <a:off x="2557203" y="3842648"/>
        <a:ext cx="1754176" cy="850624"/>
      </dsp:txXfrm>
    </dsp:sp>
    <dsp:sp modelId="{756C9288-FB77-491F-8FB3-B950AA5CA9F6}">
      <dsp:nvSpPr>
        <dsp:cNvPr id="0" name=""/>
        <dsp:cNvSpPr/>
      </dsp:nvSpPr>
      <dsp:spPr>
        <a:xfrm>
          <a:off x="4337843"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681193" y="4249889"/>
        <a:ext cx="36142" cy="36142"/>
      </dsp:txXfrm>
    </dsp:sp>
    <dsp:sp modelId="{90C114AC-51BB-4F25-B491-71EA81D6B2BE}">
      <dsp:nvSpPr>
        <dsp:cNvPr id="0" name=""/>
        <dsp:cNvSpPr/>
      </dsp:nvSpPr>
      <dsp:spPr>
        <a:xfrm>
          <a:off x="5060685" y="3782414"/>
          <a:ext cx="1807104" cy="9710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sp:txBody>
      <dsp:txXfrm>
        <a:off x="5089127" y="3810856"/>
        <a:ext cx="1750220" cy="914208"/>
      </dsp:txXfrm>
    </dsp:sp>
    <dsp:sp modelId="{F217BB81-17A8-410D-89ED-2E52DAF02A3A}">
      <dsp:nvSpPr>
        <dsp:cNvPr id="0" name=""/>
        <dsp:cNvSpPr/>
      </dsp:nvSpPr>
      <dsp:spPr>
        <a:xfrm>
          <a:off x="6867789"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211139" y="4249889"/>
        <a:ext cx="36142" cy="36142"/>
      </dsp:txXfrm>
    </dsp:sp>
    <dsp:sp modelId="{E05BE54C-DDF4-4919-8C06-13E27C5FD278}">
      <dsp:nvSpPr>
        <dsp:cNvPr id="0" name=""/>
        <dsp:cNvSpPr/>
      </dsp:nvSpPr>
      <dsp:spPr>
        <a:xfrm>
          <a:off x="7590631" y="381618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sp:txBody>
      <dsp:txXfrm>
        <a:off x="7617095" y="3842648"/>
        <a:ext cx="1754176" cy="850624"/>
      </dsp:txXfrm>
    </dsp:sp>
    <dsp:sp modelId="{F46E043D-2446-49B5-97D6-A2DF754D0D0D}">
      <dsp:nvSpPr>
        <dsp:cNvPr id="0" name=""/>
        <dsp:cNvSpPr/>
      </dsp:nvSpPr>
      <dsp:spPr>
        <a:xfrm>
          <a:off x="9397735"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41085" y="4249889"/>
        <a:ext cx="36142" cy="36142"/>
      </dsp:txXfrm>
    </dsp:sp>
    <dsp:sp modelId="{D5424CC1-3C69-4191-895F-D15E14674FEB}">
      <dsp:nvSpPr>
        <dsp:cNvPr id="0" name=""/>
        <dsp:cNvSpPr/>
      </dsp:nvSpPr>
      <dsp:spPr>
        <a:xfrm>
          <a:off x="10120577" y="381618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sp:txBody>
      <dsp:txXfrm>
        <a:off x="10147041" y="3842648"/>
        <a:ext cx="1754176" cy="850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46560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477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Redimensionnement 224 * 224</a:t>
          </a:r>
          <a:endParaRPr lang="fr-FR" sz="1200" i="1" kern="1200" dirty="0"/>
        </a:p>
      </dsp:txBody>
      <dsp:txXfrm>
        <a:off x="56784" y="1448817"/>
        <a:ext cx="961428" cy="1758386"/>
      </dsp:txXfrm>
    </dsp:sp>
    <dsp:sp modelId="{911415F2-5BCD-419F-8A5F-1BBA7AE12F67}">
      <dsp:nvSpPr>
        <dsp:cNvPr id="0" name=""/>
        <dsp:cNvSpPr/>
      </dsp:nvSpPr>
      <dsp:spPr>
        <a:xfrm>
          <a:off x="1247799"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Conversion de l’image en gris</a:t>
          </a:r>
          <a:endParaRPr lang="fr-FR" sz="1200" i="1" kern="1200" dirty="0"/>
        </a:p>
      </dsp:txBody>
      <dsp:txXfrm>
        <a:off x="1299810" y="1448817"/>
        <a:ext cx="961428" cy="1758386"/>
      </dsp:txXfrm>
    </dsp:sp>
    <dsp:sp modelId="{0DE3E0EA-0DBC-4537-BA26-376EC3C62821}">
      <dsp:nvSpPr>
        <dsp:cNvPr id="0" name=""/>
        <dsp:cNvSpPr/>
      </dsp:nvSpPr>
      <dsp:spPr>
        <a:xfrm>
          <a:off x="2490825"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Correction du contraste</a:t>
          </a:r>
          <a:endParaRPr lang="fr-FR" sz="1200" i="1" kern="1200" dirty="0"/>
        </a:p>
      </dsp:txBody>
      <dsp:txXfrm>
        <a:off x="2542836" y="1448817"/>
        <a:ext cx="961428" cy="1758386"/>
      </dsp:txXfrm>
    </dsp:sp>
    <dsp:sp modelId="{5396483D-7AE7-465F-B593-72FD07A35582}">
      <dsp:nvSpPr>
        <dsp:cNvPr id="0" name=""/>
        <dsp:cNvSpPr/>
      </dsp:nvSpPr>
      <dsp:spPr>
        <a:xfrm>
          <a:off x="3733850"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Elimination du bruit à l’aide du filtre non-local-</a:t>
          </a:r>
          <a:r>
            <a:rPr lang="fr-FR" sz="1200" kern="1200" dirty="0" err="1"/>
            <a:t>means</a:t>
          </a:r>
          <a:endParaRPr lang="fr-FR" sz="1200" i="1" kern="1200" dirty="0"/>
        </a:p>
      </dsp:txBody>
      <dsp:txXfrm>
        <a:off x="3785861" y="1448817"/>
        <a:ext cx="961428" cy="1758386"/>
      </dsp:txXfrm>
    </dsp:sp>
    <dsp:sp modelId="{A4B55447-09F4-4BA0-9085-153472C9F9AF}">
      <dsp:nvSpPr>
        <dsp:cNvPr id="0" name=""/>
        <dsp:cNvSpPr/>
      </dsp:nvSpPr>
      <dsp:spPr>
        <a:xfrm>
          <a:off x="4976876"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Extraction des </a:t>
          </a:r>
          <a:r>
            <a:rPr lang="fr-FR" sz="1200" kern="1200" dirty="0" err="1"/>
            <a:t>features</a:t>
          </a:r>
          <a:endParaRPr lang="fr-FR" sz="1200" kern="1200" dirty="0"/>
        </a:p>
        <a:p>
          <a:pPr marL="0" lvl="0" indent="0" algn="ctr" defTabSz="533400">
            <a:lnSpc>
              <a:spcPct val="90000"/>
            </a:lnSpc>
            <a:spcBef>
              <a:spcPct val="0"/>
            </a:spcBef>
            <a:spcAft>
              <a:spcPct val="35000"/>
            </a:spcAft>
            <a:buNone/>
          </a:pPr>
          <a:r>
            <a:rPr lang="fr-FR" sz="1200" kern="1200" dirty="0"/>
            <a:t>- SIFT</a:t>
          </a:r>
        </a:p>
        <a:p>
          <a:pPr marL="0" lvl="0" indent="0" algn="ctr" defTabSz="533400">
            <a:lnSpc>
              <a:spcPct val="90000"/>
            </a:lnSpc>
            <a:spcBef>
              <a:spcPct val="0"/>
            </a:spcBef>
            <a:spcAft>
              <a:spcPct val="35000"/>
            </a:spcAft>
            <a:buNone/>
          </a:pPr>
          <a:r>
            <a:rPr lang="fr-FR" sz="1200" kern="1200" dirty="0"/>
            <a:t>- VGG-16</a:t>
          </a:r>
        </a:p>
      </dsp:txBody>
      <dsp:txXfrm>
        <a:off x="5028887" y="1448817"/>
        <a:ext cx="961428" cy="1758386"/>
      </dsp:txXfrm>
    </dsp:sp>
    <dsp:sp modelId="{0DD48176-64A1-4316-BC23-BB3A5750A5D7}">
      <dsp:nvSpPr>
        <dsp:cNvPr id="0" name=""/>
        <dsp:cNvSpPr/>
      </dsp:nvSpPr>
      <dsp:spPr>
        <a:xfrm>
          <a:off x="6219902"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Réduction de dimension</a:t>
          </a:r>
        </a:p>
      </dsp:txBody>
      <dsp:txXfrm>
        <a:off x="6271913" y="1448817"/>
        <a:ext cx="961428" cy="1758386"/>
      </dsp:txXfrm>
    </dsp:sp>
    <dsp:sp modelId="{751ACFDD-4B72-44D7-BC8E-F194CD42CD4F}">
      <dsp:nvSpPr>
        <dsp:cNvPr id="0" name=""/>
        <dsp:cNvSpPr/>
      </dsp:nvSpPr>
      <dsp:spPr>
        <a:xfrm>
          <a:off x="7462928"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Classification non supervisée</a:t>
          </a:r>
        </a:p>
      </dsp:txBody>
      <dsp:txXfrm>
        <a:off x="7514939" y="1448817"/>
        <a:ext cx="961428" cy="1758386"/>
      </dsp:txXfrm>
    </dsp:sp>
    <dsp:sp modelId="{205CE83D-3594-4D89-BD97-27AA99B4E2BC}">
      <dsp:nvSpPr>
        <dsp:cNvPr id="0" name=""/>
        <dsp:cNvSpPr/>
      </dsp:nvSpPr>
      <dsp:spPr>
        <a:xfrm>
          <a:off x="870595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Evaluation</a:t>
          </a:r>
        </a:p>
      </dsp:txBody>
      <dsp:txXfrm>
        <a:off x="8757964" y="1448817"/>
        <a:ext cx="961428" cy="1758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6617" y="1738963"/>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SIFT</a:t>
          </a:r>
        </a:p>
      </dsp:txBody>
      <dsp:txXfrm>
        <a:off x="33055" y="1765401"/>
        <a:ext cx="1752463" cy="849793"/>
      </dsp:txXfrm>
    </dsp:sp>
    <dsp:sp modelId="{7073288B-76CD-44B4-A153-85299487FB67}">
      <dsp:nvSpPr>
        <dsp:cNvPr id="0" name=""/>
        <dsp:cNvSpPr/>
      </dsp:nvSpPr>
      <dsp:spPr>
        <a:xfrm>
          <a:off x="1811956"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2172244"/>
        <a:ext cx="36106" cy="36106"/>
      </dsp:txXfrm>
    </dsp:sp>
    <dsp:sp modelId="{2295E4B9-226B-43F9-BE9A-FFE2AFCEFDCC}">
      <dsp:nvSpPr>
        <dsp:cNvPr id="0" name=""/>
        <dsp:cNvSpPr/>
      </dsp:nvSpPr>
      <dsp:spPr>
        <a:xfrm>
          <a:off x="2534092" y="1738963"/>
          <a:ext cx="1805339" cy="902669"/>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a:t>
          </a:r>
          <a:endParaRPr lang="fr-FR" sz="1200" b="1" kern="1200" dirty="0">
            <a:solidFill>
              <a:schemeClr val="tx1"/>
            </a:solidFill>
          </a:endParaRPr>
        </a:p>
      </dsp:txBody>
      <dsp:txXfrm>
        <a:off x="2560530" y="1765401"/>
        <a:ext cx="1752463" cy="849793"/>
      </dsp:txXfrm>
    </dsp:sp>
    <dsp:sp modelId="{8177B0F1-2A2D-4362-BEDF-6B253E578F4A}">
      <dsp:nvSpPr>
        <dsp:cNvPr id="0" name=""/>
        <dsp:cNvSpPr/>
      </dsp:nvSpPr>
      <dsp:spPr>
        <a:xfrm>
          <a:off x="4339431"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2172244"/>
        <a:ext cx="36106" cy="36106"/>
      </dsp:txXfrm>
    </dsp:sp>
    <dsp:sp modelId="{85794537-D4B0-46C5-94E5-E964ED91DAA1}">
      <dsp:nvSpPr>
        <dsp:cNvPr id="0" name=""/>
        <dsp:cNvSpPr/>
      </dsp:nvSpPr>
      <dsp:spPr>
        <a:xfrm>
          <a:off x="5061567" y="1476051"/>
          <a:ext cx="1805339" cy="14284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fr-FR" sz="1200" b="1" kern="1200" dirty="0">
              <a:solidFill>
                <a:prstClr val="black"/>
              </a:solidFill>
              <a:latin typeface="Calibri" panose="020F0502020204030204"/>
              <a:ea typeface="+mn-ea"/>
              <a:cs typeface="+mn-cs"/>
            </a:rPr>
            <a:t>- Créations des descripteurs de chaque image</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sp:txBody>
      <dsp:txXfrm>
        <a:off x="5103406" y="1517890"/>
        <a:ext cx="1721661" cy="1344814"/>
      </dsp:txXfrm>
    </dsp:sp>
    <dsp:sp modelId="{3945B4DD-4EB0-4C15-96A3-CAAEF2D0B53C}">
      <dsp:nvSpPr>
        <dsp:cNvPr id="0" name=""/>
        <dsp:cNvSpPr/>
      </dsp:nvSpPr>
      <dsp:spPr>
        <a:xfrm>
          <a:off x="6866907"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2172244"/>
        <a:ext cx="36106" cy="36106"/>
      </dsp:txXfrm>
    </dsp:sp>
    <dsp:sp modelId="{A679C0FC-4F51-440E-A160-12ABD1809897}">
      <dsp:nvSpPr>
        <dsp:cNvPr id="0" name=""/>
        <dsp:cNvSpPr/>
      </dsp:nvSpPr>
      <dsp:spPr>
        <a:xfrm>
          <a:off x="7589043" y="1738963"/>
          <a:ext cx="1805339" cy="902669"/>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7615481" y="1765401"/>
        <a:ext cx="1752463" cy="849793"/>
      </dsp:txXfrm>
    </dsp:sp>
    <dsp:sp modelId="{9F5331CB-8117-43E9-8151-F6AC59961CFF}">
      <dsp:nvSpPr>
        <dsp:cNvPr id="0" name=""/>
        <dsp:cNvSpPr/>
      </dsp:nvSpPr>
      <dsp:spPr>
        <a:xfrm>
          <a:off x="9394382"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2172244"/>
        <a:ext cx="36106" cy="36106"/>
      </dsp:txXfrm>
    </dsp:sp>
    <dsp:sp modelId="{C6C58D5F-1782-4F20-8F9E-E532E03626FE}">
      <dsp:nvSpPr>
        <dsp:cNvPr id="0" name=""/>
        <dsp:cNvSpPr/>
      </dsp:nvSpPr>
      <dsp:spPr>
        <a:xfrm>
          <a:off x="10116518" y="1738963"/>
          <a:ext cx="1805339" cy="902669"/>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2956" y="1765401"/>
        <a:ext cx="1752463" cy="849793"/>
      </dsp:txXfrm>
    </dsp:sp>
    <dsp:sp modelId="{CE401418-3226-44B6-983F-06DC74464BBC}">
      <dsp:nvSpPr>
        <dsp:cNvPr id="0" name=""/>
        <dsp:cNvSpPr/>
      </dsp:nvSpPr>
      <dsp:spPr>
        <a:xfrm>
          <a:off x="6617" y="3039945"/>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VGG-16</a:t>
          </a:r>
        </a:p>
      </dsp:txBody>
      <dsp:txXfrm>
        <a:off x="33055" y="3066383"/>
        <a:ext cx="1752463" cy="849793"/>
      </dsp:txXfrm>
    </dsp:sp>
    <dsp:sp modelId="{1301748F-2691-4692-BCB3-F993F4CB5AC2}">
      <dsp:nvSpPr>
        <dsp:cNvPr id="0" name=""/>
        <dsp:cNvSpPr/>
      </dsp:nvSpPr>
      <dsp:spPr>
        <a:xfrm>
          <a:off x="1811956"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3473226"/>
        <a:ext cx="36106" cy="36106"/>
      </dsp:txXfrm>
    </dsp:sp>
    <dsp:sp modelId="{3E375B55-2E1B-46F0-A3D4-0929A4B4F280}">
      <dsp:nvSpPr>
        <dsp:cNvPr id="0" name=""/>
        <dsp:cNvSpPr/>
      </dsp:nvSpPr>
      <dsp:spPr>
        <a:xfrm>
          <a:off x="2534092" y="3039945"/>
          <a:ext cx="1805339" cy="902669"/>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sp:txBody>
      <dsp:txXfrm>
        <a:off x="2560530" y="3066383"/>
        <a:ext cx="1752463" cy="849793"/>
      </dsp:txXfrm>
    </dsp:sp>
    <dsp:sp modelId="{15492313-3C82-46C2-B674-104D4DCC28DB}">
      <dsp:nvSpPr>
        <dsp:cNvPr id="0" name=""/>
        <dsp:cNvSpPr/>
      </dsp:nvSpPr>
      <dsp:spPr>
        <a:xfrm>
          <a:off x="4339431"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3473226"/>
        <a:ext cx="36106" cy="36106"/>
      </dsp:txXfrm>
    </dsp:sp>
    <dsp:sp modelId="{3B1212C3-3703-459D-8118-B0EFCE789F9C}">
      <dsp:nvSpPr>
        <dsp:cNvPr id="0" name=""/>
        <dsp:cNvSpPr/>
      </dsp:nvSpPr>
      <dsp:spPr>
        <a:xfrm>
          <a:off x="5061567" y="3039945"/>
          <a:ext cx="1805339" cy="90266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8005" y="3066383"/>
        <a:ext cx="1752463" cy="849793"/>
      </dsp:txXfrm>
    </dsp:sp>
    <dsp:sp modelId="{E4FC5322-8CD5-41FB-9BC4-3EFB0E60D7C0}">
      <dsp:nvSpPr>
        <dsp:cNvPr id="0" name=""/>
        <dsp:cNvSpPr/>
      </dsp:nvSpPr>
      <dsp:spPr>
        <a:xfrm>
          <a:off x="6866907"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3473226"/>
        <a:ext cx="36106" cy="36106"/>
      </dsp:txXfrm>
    </dsp:sp>
    <dsp:sp modelId="{DC5B07C0-5EEA-4546-A7B3-394674C61C37}">
      <dsp:nvSpPr>
        <dsp:cNvPr id="0" name=""/>
        <dsp:cNvSpPr/>
      </dsp:nvSpPr>
      <dsp:spPr>
        <a:xfrm>
          <a:off x="7589043" y="3039945"/>
          <a:ext cx="1805339" cy="902669"/>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5481" y="3066383"/>
        <a:ext cx="1752463" cy="849793"/>
      </dsp:txXfrm>
    </dsp:sp>
    <dsp:sp modelId="{202D29D4-1398-42CC-9891-4AA1A9D25489}">
      <dsp:nvSpPr>
        <dsp:cNvPr id="0" name=""/>
        <dsp:cNvSpPr/>
      </dsp:nvSpPr>
      <dsp:spPr>
        <a:xfrm>
          <a:off x="9394382"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3473226"/>
        <a:ext cx="36106" cy="36106"/>
      </dsp:txXfrm>
    </dsp:sp>
    <dsp:sp modelId="{8C8E2EC6-6E54-4228-82A0-6CB9C72D13B1}">
      <dsp:nvSpPr>
        <dsp:cNvPr id="0" name=""/>
        <dsp:cNvSpPr/>
      </dsp:nvSpPr>
      <dsp:spPr>
        <a:xfrm>
          <a:off x="10116518" y="3039945"/>
          <a:ext cx="1805339" cy="902669"/>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2956" y="3066383"/>
        <a:ext cx="1752463" cy="8497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4278154"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592224" y="1"/>
            <a:ext cx="4278154" cy="341064"/>
          </a:xfrm>
          <a:prstGeom prst="rect">
            <a:avLst/>
          </a:prstGeom>
        </p:spPr>
        <p:txBody>
          <a:bodyPr vert="horz" lIns="91440" tIns="45720" rIns="91440" bIns="45720" rtlCol="0"/>
          <a:lstStyle>
            <a:lvl1pPr algn="r">
              <a:defRPr sz="1200"/>
            </a:lvl1pPr>
          </a:lstStyle>
          <a:p>
            <a:fld id="{4B23DD39-B0AA-4539-A002-269C45DC4DCA}" type="datetimeFigureOut">
              <a:rPr lang="fr-FR" smtClean="0"/>
              <a:t>01/03/2023</a:t>
            </a:fld>
            <a:endParaRPr lang="fr-FR"/>
          </a:p>
        </p:txBody>
      </p:sp>
      <p:sp>
        <p:nvSpPr>
          <p:cNvPr id="4" name="Espace réservé de l'image des diapositives 3"/>
          <p:cNvSpPr>
            <a:spLocks noGrp="1" noRot="1" noChangeAspect="1"/>
          </p:cNvSpPr>
          <p:nvPr>
            <p:ph type="sldImg" idx="2"/>
          </p:nvPr>
        </p:nvSpPr>
        <p:spPr>
          <a:xfrm>
            <a:off x="2897188" y="849313"/>
            <a:ext cx="4078287" cy="229393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87267" y="3271381"/>
            <a:ext cx="7898130" cy="267658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456612"/>
            <a:ext cx="4278154" cy="3410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592224" y="6456612"/>
            <a:ext cx="4278154" cy="341063"/>
          </a:xfrm>
          <a:prstGeom prst="rect">
            <a:avLst/>
          </a:prstGeom>
        </p:spPr>
        <p:txBody>
          <a:bodyPr vert="horz" lIns="91440" tIns="45720" rIns="91440" bIns="45720" rtlCol="0" anchor="b"/>
          <a:lstStyle>
            <a:lvl1pPr algn="r">
              <a:defRPr sz="1200"/>
            </a:lvl1pPr>
          </a:lstStyle>
          <a:p>
            <a:fld id="{BAF83426-2D70-48D4-AD45-AE7F2974F13B}" type="slidenum">
              <a:rPr lang="fr-FR" smtClean="0"/>
              <a:t>‹N°›</a:t>
            </a:fld>
            <a:endParaRPr lang="fr-FR"/>
          </a:p>
        </p:txBody>
      </p:sp>
    </p:spTree>
    <p:extLst>
      <p:ext uri="{BB962C8B-B14F-4D97-AF65-F5344CB8AC3E}">
        <p14:creationId xmlns:p14="http://schemas.microsoft.com/office/powerpoint/2010/main" val="397086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présenter ici les résultats de mon travail sur la classification automatique de biens de consommation</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a:t>
            </a:fld>
            <a:endParaRPr lang="fr-FR"/>
          </a:p>
        </p:txBody>
      </p:sp>
    </p:spTree>
    <p:extLst>
      <p:ext uri="{BB962C8B-B14F-4D97-AF65-F5344CB8AC3E}">
        <p14:creationId xmlns:p14="http://schemas.microsoft.com/office/powerpoint/2010/main" val="156714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rtl="0">
              <a:buFontTx/>
              <a:buChar char="-"/>
            </a:pPr>
            <a:r>
              <a:rPr lang="fr-FR" dirty="0"/>
              <a:t>La première étape du traitement des données est de récupérer le </a:t>
            </a:r>
            <a:r>
              <a:rPr lang="fr-FR" b="1" dirty="0"/>
              <a:t>corpus de textes </a:t>
            </a:r>
            <a:r>
              <a:rPr lang="fr-FR" dirty="0"/>
              <a:t>(ici toutes les phrases de la colonne description)</a:t>
            </a:r>
          </a:p>
          <a:p>
            <a:pPr marL="171450" indent="-171450" rtl="0">
              <a:buFontTx/>
              <a:buChar char="-"/>
            </a:pPr>
            <a:r>
              <a:rPr lang="fr-FR" b="1" dirty="0"/>
              <a:t>Ensuite vient la </a:t>
            </a:r>
            <a:r>
              <a:rPr lang="fr-FR" b="1" dirty="0" err="1"/>
              <a:t>Tokenization</a:t>
            </a:r>
            <a:r>
              <a:rPr lang="fr-FR" dirty="0"/>
              <a:t>: découpage en mots des différents documents qui constituent le corpus (va permettre d’étudier le vocabulaire utilisé). </a:t>
            </a:r>
            <a:endParaRPr lang="fr-FR" b="0" dirty="0"/>
          </a:p>
          <a:p>
            <a:pPr marL="171450" indent="-171450" rtl="0">
              <a:buFontTx/>
              <a:buChar char="-"/>
            </a:pPr>
            <a:r>
              <a:rPr lang="fr-FR" b="1" dirty="0"/>
              <a:t>Puis la Normalisation</a:t>
            </a:r>
            <a:r>
              <a:rPr lang="fr-FR" dirty="0"/>
              <a:t>: supprimer tous les caractères qu’on n’utilisera pas pour la reconnaissance de langue (ponctuation, caractères de fin de ligne, parenthèse…) et mise en minuscule</a:t>
            </a:r>
          </a:p>
          <a:p>
            <a:pPr marL="171450" indent="-171450" rtl="0">
              <a:buFontTx/>
              <a:buChar char="-"/>
            </a:pPr>
            <a:r>
              <a:rPr lang="fr-FR" dirty="0"/>
              <a:t>Et enfin la </a:t>
            </a:r>
            <a:r>
              <a:rPr lang="fr-FR" b="1" dirty="0"/>
              <a:t>lemmatisation</a:t>
            </a:r>
            <a:r>
              <a:rPr lang="fr-FR" dirty="0"/>
              <a:t> (représenter les mots sous leur forme canonique: infinitif pour un verbe par exemple) ou la </a:t>
            </a:r>
            <a:r>
              <a:rPr lang="fr-FR" b="1" dirty="0"/>
              <a:t>racinisation</a:t>
            </a:r>
            <a:r>
              <a:rPr lang="fr-FR" dirty="0"/>
              <a:t> qui vise à garder la racine d’un mot</a:t>
            </a:r>
          </a:p>
          <a:p>
            <a:pPr rtl="0"/>
            <a:endParaRPr lang="fr-FR" dirty="0"/>
          </a:p>
          <a:p>
            <a:pPr rtl="0"/>
            <a:r>
              <a:rPr lang="fr-FR" dirty="0"/>
              <a:t>Nous mènerons en </a:t>
            </a:r>
            <a:r>
              <a:rPr lang="fr-FR" b="1" dirty="0"/>
              <a:t>parallèle</a:t>
            </a:r>
            <a:r>
              <a:rPr lang="fr-FR" dirty="0"/>
              <a:t> une </a:t>
            </a:r>
            <a:r>
              <a:rPr lang="fr-FR" b="1" dirty="0"/>
              <a:t>analyse exploratoire</a:t>
            </a:r>
            <a:r>
              <a:rPr lang="fr-FR" dirty="0"/>
              <a:t> pour identifier les, </a:t>
            </a:r>
            <a:r>
              <a:rPr lang="fr-FR" dirty="0" err="1"/>
              <a:t>stopwords</a:t>
            </a:r>
            <a:r>
              <a:rPr lang="fr-FR" dirty="0"/>
              <a:t>, voir la fréquence d’apparition des mots </a:t>
            </a:r>
            <a:r>
              <a:rPr lang="fr-FR" dirty="0" err="1"/>
              <a:t>etc</a:t>
            </a:r>
            <a:endParaRPr lang="fr-FR" dirty="0"/>
          </a:p>
          <a:p>
            <a:pPr rtl="0"/>
            <a:endParaRPr lang="fr-FR" dirty="0"/>
          </a:p>
          <a:p>
            <a:pPr rtl="0"/>
            <a:r>
              <a:rPr lang="fr-FR" dirty="0"/>
              <a:t>Puis nous passerons à </a:t>
            </a:r>
            <a:r>
              <a:rPr lang="fr-FR" b="1" dirty="0"/>
              <a:t>l’extraction des </a:t>
            </a:r>
            <a:r>
              <a:rPr lang="fr-FR" b="1" dirty="0" err="1"/>
              <a:t>features</a:t>
            </a:r>
            <a:r>
              <a:rPr lang="fr-FR" b="1" dirty="0"/>
              <a:t> </a:t>
            </a:r>
            <a:r>
              <a:rPr lang="fr-FR" dirty="0"/>
              <a:t>qui nous permettra de tenter une classification non supervisée (un </a:t>
            </a:r>
            <a:r>
              <a:rPr lang="fr-FR" b="1" dirty="0"/>
              <a:t>clustering</a:t>
            </a:r>
            <a:r>
              <a:rPr lang="fr-FR" dirty="0"/>
              <a:t>) et de l’évaluer. </a:t>
            </a:r>
          </a:p>
          <a:p>
            <a:pPr rtl="0"/>
            <a:endParaRPr lang="fr-FR" dirty="0"/>
          </a:p>
          <a:p>
            <a:pPr rtl="0"/>
            <a:r>
              <a:rPr lang="fr-FR" dirty="0"/>
              <a:t>Pourquoi un clustering et non pas une classification supervisée? </a:t>
            </a:r>
          </a:p>
          <a:p>
            <a:pPr rtl="0"/>
            <a:r>
              <a:rPr lang="fr-FR" dirty="0"/>
              <a:t>Car il s’agit d’une </a:t>
            </a:r>
            <a:r>
              <a:rPr lang="fr-FR" b="1" dirty="0"/>
              <a:t>étude de faisabilité</a:t>
            </a:r>
            <a:r>
              <a:rPr lang="fr-FR" dirty="0"/>
              <a:t>: on va créer les vecteurs de </a:t>
            </a:r>
            <a:r>
              <a:rPr lang="fr-FR" dirty="0" err="1"/>
              <a:t>features</a:t>
            </a:r>
            <a:r>
              <a:rPr lang="fr-FR" dirty="0"/>
              <a:t> et voir si un modèle comme le </a:t>
            </a:r>
            <a:r>
              <a:rPr lang="fr-FR" dirty="0" err="1"/>
              <a:t>kmeans</a:t>
            </a:r>
            <a:r>
              <a:rPr lang="fr-FR" dirty="0"/>
              <a:t> arrive à trouver des </a:t>
            </a:r>
            <a:r>
              <a:rPr lang="fr-FR" b="1" dirty="0"/>
              <a:t>similarités entre les vecteurs.</a:t>
            </a:r>
          </a:p>
          <a:p>
            <a:pPr rtl="0"/>
            <a:r>
              <a:rPr lang="fr-FR" dirty="0"/>
              <a:t>Si oui, cela veut dire qu’il y a du </a:t>
            </a:r>
            <a:r>
              <a:rPr lang="fr-FR" b="1" dirty="0"/>
              <a:t>signal</a:t>
            </a:r>
            <a:r>
              <a:rPr lang="fr-FR" dirty="0"/>
              <a:t> dans les données et donc que l’on peut </a:t>
            </a:r>
            <a:r>
              <a:rPr lang="fr-FR" b="1" dirty="0"/>
              <a:t>lancer le projet et engager des ressources</a:t>
            </a:r>
          </a:p>
          <a:p>
            <a:pPr rtl="0"/>
            <a:endParaRPr lang="fr-FR" dirty="0"/>
          </a:p>
          <a:p>
            <a:pPr rtl="0"/>
            <a:endParaRPr lang="fr-FR" dirty="0"/>
          </a:p>
          <a:p>
            <a:pPr rtl="0"/>
            <a:endParaRPr lang="fr-FR" dirty="0"/>
          </a:p>
          <a:p>
            <a:pPr rtl="0"/>
            <a:endParaRPr lang="fr-FR" dirty="0"/>
          </a:p>
          <a:p>
            <a:pPr rtl="0"/>
            <a:r>
              <a:rPr lang="fr-FR" dirty="0"/>
              <a:t> </a:t>
            </a:r>
          </a:p>
          <a:p>
            <a:pPr rtl="0"/>
            <a:endParaRPr lang="fr-FR" dirty="0"/>
          </a:p>
          <a:p>
            <a:pPr rtl="0"/>
            <a:endParaRPr lang="fr-FR" dirty="0"/>
          </a:p>
          <a:p>
            <a:pPr rtl="0"/>
            <a:r>
              <a:rPr lang="fr-FR" i="1" dirty="0"/>
              <a:t>puis appliquer un </a:t>
            </a:r>
            <a:r>
              <a:rPr lang="fr-FR" i="1" dirty="0" err="1"/>
              <a:t>kmeans</a:t>
            </a:r>
            <a:r>
              <a:rPr lang="fr-FR" i="1" dirty="0"/>
              <a:t> (apprentissage non supervisé) afin de comparer les vecteurs et les regrouper en clusters sans forcer le modèle à apprendre</a:t>
            </a:r>
          </a:p>
          <a:p>
            <a:pPr rtl="0"/>
            <a:r>
              <a:rPr lang="fr-FR" i="1" dirty="0"/>
              <a:t>Le </a:t>
            </a:r>
            <a:r>
              <a:rPr lang="fr-FR" i="1" dirty="0" err="1"/>
              <a:t>kmeans</a:t>
            </a:r>
            <a:r>
              <a:rPr lang="fr-FR" i="1" dirty="0"/>
              <a:t> arrive t-il à trouver des similarités entre les vecteurs? Si oui, cela veut dire qu’il y a du signal dans les données et que l’on peut aller plus loin et engager plus de ressources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10</a:t>
            </a:fld>
            <a:endParaRPr lang="fr-FR"/>
          </a:p>
        </p:txBody>
      </p:sp>
    </p:spTree>
    <p:extLst>
      <p:ext uri="{BB962C8B-B14F-4D97-AF65-F5344CB8AC3E}">
        <p14:creationId xmlns:p14="http://schemas.microsoft.com/office/powerpoint/2010/main" val="10507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Si l’on analyse la </a:t>
            </a:r>
            <a:r>
              <a:rPr lang="fr-FR" b="1" dirty="0"/>
              <a:t>fréquence des mots</a:t>
            </a:r>
            <a:r>
              <a:rPr lang="fr-FR" dirty="0"/>
              <a:t>, on peut repérer que certains mots n'apportent </a:t>
            </a:r>
            <a:r>
              <a:rPr lang="fr-FR" b="1" dirty="0"/>
              <a:t>pas de valeur informative </a:t>
            </a:r>
            <a:r>
              <a:rPr lang="fr-FR" dirty="0"/>
              <a:t>pour la compréhension du "sens" d'un document et corpus et ne vont </a:t>
            </a:r>
            <a:r>
              <a:rPr lang="fr-FR" b="1" dirty="0"/>
              <a:t>pas permettre la classification des produits dans des catégories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le cas des </a:t>
            </a:r>
            <a:r>
              <a:rPr lang="fr-FR" b="1" dirty="0"/>
              <a:t>premiers mots les plus fréquents</a:t>
            </a:r>
            <a:r>
              <a:rPr lang="fr-FR" dirty="0"/>
              <a:t>. Nous allons les considérer comme des </a:t>
            </a:r>
            <a:r>
              <a:rPr lang="fr-FR" b="1" dirty="0" err="1"/>
              <a:t>stopwords</a:t>
            </a:r>
            <a:r>
              <a:rPr lang="fr-FR" dirty="0"/>
              <a:t> et les </a:t>
            </a:r>
            <a:r>
              <a:rPr lang="fr-FR" b="1" dirty="0"/>
              <a:t>supprimer de notre corpus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Concernant les mots les </a:t>
            </a:r>
            <a:r>
              <a:rPr lang="fr-FR" b="1" dirty="0"/>
              <a:t>moins fréquents </a:t>
            </a:r>
            <a:r>
              <a:rPr lang="fr-FR" dirty="0"/>
              <a:t>(ici une seule occurrence), comme il y a de grandes chances que lors de la </a:t>
            </a:r>
            <a:r>
              <a:rPr lang="fr-FR" b="1" dirty="0"/>
              <a:t>réduction de dimension </a:t>
            </a:r>
            <a:r>
              <a:rPr lang="fr-FR" dirty="0"/>
              <a:t>ces </a:t>
            </a:r>
            <a:r>
              <a:rPr lang="fr-FR" dirty="0" err="1"/>
              <a:t>tokens</a:t>
            </a:r>
            <a:r>
              <a:rPr lang="fr-FR" dirty="0"/>
              <a:t> soient écartés, supprimons les dès à présent.</a:t>
            </a:r>
            <a:endParaRPr lang="fr-FR" sz="1200" dirty="0">
              <a:highlight>
                <a:srgbClr val="FFFF00"/>
              </a:highligh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11</a:t>
            </a:fld>
            <a:endParaRPr lang="fr-FR"/>
          </a:p>
        </p:txBody>
      </p:sp>
    </p:spTree>
    <p:extLst>
      <p:ext uri="{BB962C8B-B14F-4D97-AF65-F5344CB8AC3E}">
        <p14:creationId xmlns:p14="http://schemas.microsoft.com/office/powerpoint/2010/main" val="85032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Certaines catégories ont des mots-clés plus représentatifs que d’autres: </a:t>
            </a:r>
            <a:r>
              <a:rPr lang="fr-FR" dirty="0" err="1">
                <a:effectLst/>
                <a:latin typeface="Arial" panose="020B0604020202020204" pitchFamily="34" charset="0"/>
              </a:rPr>
              <a:t>categ</a:t>
            </a:r>
            <a:r>
              <a:rPr lang="fr-FR" dirty="0">
                <a:effectLst/>
                <a:latin typeface="Arial" panose="020B0604020202020204" pitchFamily="34" charset="0"/>
              </a:rPr>
              <a:t> </a:t>
            </a:r>
            <a:r>
              <a:rPr lang="fr-FR" dirty="0" err="1">
                <a:effectLst/>
                <a:latin typeface="Arial" panose="020B0604020202020204" pitchFamily="34" charset="0"/>
              </a:rPr>
              <a:t>watch</a:t>
            </a:r>
            <a:r>
              <a:rPr lang="fr-FR" dirty="0">
                <a:effectLst/>
                <a:latin typeface="Arial" panose="020B0604020202020204" pitchFamily="34" charset="0"/>
              </a:rPr>
              <a:t> avec le mot </a:t>
            </a:r>
            <a:r>
              <a:rPr lang="fr-FR" dirty="0" err="1">
                <a:effectLst/>
                <a:latin typeface="Arial" panose="020B0604020202020204" pitchFamily="34" charset="0"/>
              </a:rPr>
              <a:t>watch</a:t>
            </a:r>
            <a:r>
              <a:rPr lang="fr-FR" dirty="0">
                <a:effectLst/>
                <a:latin typeface="Arial" panose="020B0604020202020204" pitchFamily="34" charset="0"/>
              </a:rPr>
              <a:t> ou </a:t>
            </a:r>
            <a:r>
              <a:rPr lang="fr-FR" dirty="0" err="1">
                <a:effectLst/>
                <a:latin typeface="Arial" panose="020B0604020202020204" pitchFamily="34" charset="0"/>
              </a:rPr>
              <a:t>categorie</a:t>
            </a:r>
            <a:r>
              <a:rPr lang="fr-FR" dirty="0">
                <a:effectLst/>
                <a:latin typeface="Arial" panose="020B0604020202020204" pitchFamily="34" charset="0"/>
              </a:rPr>
              <a:t> computers avec les mots laptop, </a:t>
            </a:r>
            <a:r>
              <a:rPr lang="fr-FR" dirty="0" err="1">
                <a:effectLst/>
                <a:latin typeface="Arial" panose="020B0604020202020204" pitchFamily="34" charset="0"/>
              </a:rPr>
              <a:t>usb</a:t>
            </a:r>
            <a:br>
              <a:rPr lang="fr-FR" dirty="0"/>
            </a:br>
            <a:r>
              <a:rPr lang="fr-FR" dirty="0">
                <a:effectLst/>
                <a:latin typeface="Arial" panose="020B0604020202020204" pitchFamily="34" charset="0"/>
              </a:rPr>
              <a:t>On note aussi que certains mots-clés sont communs à plusieurs catégories: </a:t>
            </a:r>
            <a:r>
              <a:rPr lang="fr-FR" dirty="0" err="1">
                <a:effectLst/>
                <a:latin typeface="Arial" panose="020B0604020202020204" pitchFamily="34" charset="0"/>
              </a:rPr>
              <a:t>cotton</a:t>
            </a:r>
            <a:r>
              <a:rPr lang="fr-FR" dirty="0">
                <a:effectLst/>
                <a:latin typeface="Arial" panose="020B0604020202020204" pitchFamily="34" charset="0"/>
              </a:rPr>
              <a:t>, boy </a:t>
            </a:r>
            <a:br>
              <a:rPr lang="fr-FR" dirty="0"/>
            </a:br>
            <a:r>
              <a:rPr lang="fr-FR" dirty="0">
                <a:effectLst/>
                <a:latin typeface="Arial" panose="020B0604020202020204" pitchFamily="34" charset="0"/>
              </a:rPr>
              <a:t>Beaucoup de mots génériques</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12</a:t>
            </a:fld>
            <a:endParaRPr lang="fr-FR"/>
          </a:p>
        </p:txBody>
      </p:sp>
    </p:spTree>
    <p:extLst>
      <p:ext uri="{BB962C8B-B14F-4D97-AF65-F5344CB8AC3E}">
        <p14:creationId xmlns:p14="http://schemas.microsoft.com/office/powerpoint/2010/main" val="379059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13</a:t>
            </a:fld>
            <a:endParaRPr lang="fr-FR"/>
          </a:p>
        </p:txBody>
      </p:sp>
    </p:spTree>
    <p:extLst>
      <p:ext uri="{BB962C8B-B14F-4D97-AF65-F5344CB8AC3E}">
        <p14:creationId xmlns:p14="http://schemas.microsoft.com/office/powerpoint/2010/main" val="32198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buFont typeface="Arial" panose="020B0604020202020204" pitchFamily="34" charset="0"/>
              <a:buChar char="•"/>
            </a:pPr>
            <a:r>
              <a:rPr lang="fr-FR" dirty="0" err="1"/>
              <a:t>Tokenization</a:t>
            </a:r>
            <a:r>
              <a:rPr lang="fr-FR" dirty="0"/>
              <a:t>: séparer le corpus en </a:t>
            </a:r>
            <a:r>
              <a:rPr lang="fr-FR" b="1" dirty="0" err="1"/>
              <a:t>tokens</a:t>
            </a:r>
            <a:endParaRPr lang="fr-FR" b="1" dirty="0"/>
          </a:p>
          <a:p>
            <a:pPr rtl="0">
              <a:buFont typeface="Arial" panose="020B0604020202020204" pitchFamily="34" charset="0"/>
              <a:buChar char="•"/>
            </a:pPr>
            <a:r>
              <a:rPr lang="fr-FR" dirty="0"/>
              <a:t>Normaliser: passer le texte en </a:t>
            </a:r>
            <a:r>
              <a:rPr lang="fr-FR" b="1" dirty="0"/>
              <a:t>minuscule</a:t>
            </a:r>
            <a:r>
              <a:rPr lang="fr-FR" dirty="0"/>
              <a:t>, supprimer les </a:t>
            </a:r>
            <a:r>
              <a:rPr lang="fr-FR" b="1" dirty="0"/>
              <a:t>espaces avant et après chaque </a:t>
            </a:r>
            <a:r>
              <a:rPr lang="fr-FR" b="1" dirty="0" err="1"/>
              <a:t>token</a:t>
            </a:r>
            <a:r>
              <a:rPr lang="fr-FR" dirty="0"/>
              <a:t>, récupérer les </a:t>
            </a:r>
            <a:r>
              <a:rPr lang="fr-FR" b="1" dirty="0"/>
              <a:t>caractères alphanumériques </a:t>
            </a:r>
            <a:r>
              <a:rPr lang="fr-FR" dirty="0"/>
              <a:t>(les caractères spéciaux / ponctuation ne seront pas pris), </a:t>
            </a:r>
            <a:r>
              <a:rPr lang="fr-FR" b="1" dirty="0"/>
              <a:t>filtrer les "Stop </a:t>
            </a:r>
            <a:r>
              <a:rPr lang="fr-FR" b="1" dirty="0" err="1"/>
              <a:t>Words</a:t>
            </a:r>
            <a:r>
              <a:rPr lang="fr-FR" b="1" dirty="0"/>
              <a:t>" </a:t>
            </a:r>
            <a:r>
              <a:rPr lang="fr-FR" dirty="0"/>
              <a:t>(mots à ignorer tels que: in, of, the...), ne garder que les </a:t>
            </a:r>
            <a:r>
              <a:rPr lang="fr-FR" dirty="0" err="1"/>
              <a:t>tokens</a:t>
            </a:r>
            <a:r>
              <a:rPr lang="fr-FR" dirty="0"/>
              <a:t> ayant 2 lettres ou plus ne garder que les lettres </a:t>
            </a:r>
          </a:p>
          <a:p>
            <a:pPr rtl="0"/>
            <a:endParaRPr lang="fr-FR" dirty="0"/>
          </a:p>
          <a:p>
            <a:pPr rtl="0"/>
            <a:r>
              <a:rPr lang="fr-FR" dirty="0"/>
              <a:t>Puis Lemmatiser: mots au masculin singulier (</a:t>
            </a:r>
            <a:r>
              <a:rPr lang="fr-FR" dirty="0" err="1"/>
              <a:t>interior</a:t>
            </a:r>
            <a:r>
              <a:rPr lang="fr-FR" dirty="0"/>
              <a:t>), verbes à l’infinitif: (</a:t>
            </a:r>
            <a:r>
              <a:rPr lang="fr-FR" dirty="0" err="1"/>
              <a:t>make</a:t>
            </a:r>
            <a:r>
              <a:rPr lang="fr-FR" dirty="0"/>
              <a:t>)</a:t>
            </a:r>
          </a:p>
          <a:p>
            <a:pPr rtl="0"/>
            <a:endParaRPr lang="fr-FR" dirty="0"/>
          </a:p>
          <a:p>
            <a:pPr rtl="0"/>
            <a:r>
              <a:rPr lang="fr-FR" dirty="0"/>
              <a:t>Librairie utilisée: NLTK mais il existe également </a:t>
            </a:r>
            <a:r>
              <a:rPr lang="fr-FR" dirty="0" err="1"/>
              <a:t>TextHero</a:t>
            </a:r>
            <a:r>
              <a:rPr lang="fr-FR" dirty="0"/>
              <a:t>, </a:t>
            </a:r>
            <a:r>
              <a:rPr lang="fr-FR" dirty="0" err="1"/>
              <a:t>TextBlob</a:t>
            </a:r>
            <a:r>
              <a:rPr lang="fr-FR" dirty="0"/>
              <a:t>, </a:t>
            </a:r>
            <a:r>
              <a:rPr lang="fr-FR" dirty="0" err="1"/>
              <a:t>spacy</a:t>
            </a:r>
            <a:r>
              <a:rPr lang="fr-FR" dirty="0"/>
              <a:t> </a:t>
            </a:r>
            <a:r>
              <a:rPr lang="fr-FR" dirty="0" err="1"/>
              <a:t>etc</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14</a:t>
            </a:fld>
            <a:endParaRPr lang="fr-FR"/>
          </a:p>
        </p:txBody>
      </p:sp>
    </p:spTree>
    <p:extLst>
      <p:ext uri="{BB962C8B-B14F-4D97-AF65-F5344CB8AC3E}">
        <p14:creationId xmlns:p14="http://schemas.microsoft.com/office/powerpoint/2010/main" val="1841370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Nous allons voir les différentes approches de type </a:t>
            </a:r>
            <a:r>
              <a:rPr lang="fr-FR" dirty="0" err="1"/>
              <a:t>BoW</a:t>
            </a:r>
            <a:endParaRPr lang="fr-FR" dirty="0"/>
          </a:p>
          <a:p>
            <a:pPr rtl="0"/>
            <a:endParaRPr lang="fr-FR" dirty="0"/>
          </a:p>
          <a:p>
            <a:pPr rtl="0"/>
            <a:r>
              <a:rPr lang="fr-FR" dirty="0"/>
              <a:t>Les algorithmes d’apprentissage automatique ne peuvent pas fonctionner directement avec du texte brut. </a:t>
            </a:r>
          </a:p>
          <a:p>
            <a:pPr rtl="0"/>
            <a:r>
              <a:rPr lang="fr-FR" b="1" dirty="0"/>
              <a:t>Le texte doit être converti en chiffres et notamment en vecteur.</a:t>
            </a:r>
          </a:p>
          <a:p>
            <a:pPr rtl="0"/>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s’agit d’un « sac » de mots, car </a:t>
            </a:r>
            <a:r>
              <a:rPr lang="fr-FR" b="1" dirty="0"/>
              <a:t>toute information sur l’ordre ou la structure des mots dans le document est rejetée </a:t>
            </a:r>
            <a:r>
              <a:rPr lang="fr-FR" dirty="0"/>
              <a:t>et </a:t>
            </a:r>
            <a:r>
              <a:rPr lang="fr-FR" b="1" dirty="0"/>
              <a:t>met l’accent sur l’occurrence des mots dans un document</a:t>
            </a:r>
            <a:r>
              <a:rPr lang="fr-FR" dirty="0"/>
              <a:t>. </a:t>
            </a:r>
            <a:endParaRPr lang="fr-FR" b="1" dirty="0"/>
          </a:p>
          <a:p>
            <a:pPr rtl="0"/>
            <a:endParaRPr lang="fr-FR" b="1" dirty="0"/>
          </a:p>
          <a:p>
            <a:pPr rtl="0"/>
            <a:endParaRPr lang="fr-FR" b="1" dirty="0"/>
          </a:p>
          <a:p>
            <a:pPr rtl="0"/>
            <a:endParaRPr lang="fr-FR" b="1" dirty="0"/>
          </a:p>
          <a:p>
            <a:pPr rtl="0"/>
            <a:r>
              <a:rPr lang="fr-FR" b="1" i="1" dirty="0"/>
              <a:t>Un bag-of-</a:t>
            </a:r>
            <a:r>
              <a:rPr lang="fr-FR" b="1" i="1" dirty="0" err="1"/>
              <a:t>words</a:t>
            </a:r>
            <a:r>
              <a:rPr lang="fr-FR" b="1" i="1" dirty="0"/>
              <a:t> est une représentation du texte qui décrit la présence de mots dans un document</a:t>
            </a:r>
            <a:r>
              <a:rPr lang="fr-FR" i="1" dirty="0"/>
              <a:t>. Cela implique deux choses :</a:t>
            </a:r>
          </a:p>
          <a:p>
            <a:pPr marL="171450" indent="-171450" rtl="0">
              <a:buFontTx/>
              <a:buChar char="-"/>
            </a:pPr>
            <a:r>
              <a:rPr lang="fr-FR" i="1" dirty="0"/>
              <a:t>un vocabulaire de mots connus</a:t>
            </a:r>
          </a:p>
          <a:p>
            <a:pPr marL="171450" indent="-171450" rtl="0">
              <a:buFontTx/>
              <a:buChar char="-"/>
            </a:pPr>
            <a:r>
              <a:rPr lang="fr-FR" i="1" dirty="0"/>
              <a:t>une mesure de la présence des mots connus</a:t>
            </a:r>
            <a:endParaRPr lang="fr-FR" dirty="0"/>
          </a:p>
          <a:p>
            <a:pPr rtl="0"/>
            <a:endParaRPr lang="fr-FR" dirty="0"/>
          </a:p>
          <a:p>
            <a:pPr rtl="0"/>
            <a:r>
              <a:rPr lang="fr-FR" i="1" dirty="0"/>
              <a:t>Bien que son usage ait diminué, cette technique possède de nombreux atouts:</a:t>
            </a:r>
          </a:p>
          <a:p>
            <a:pPr rtl="0">
              <a:buFont typeface="Arial" panose="020B0604020202020204" pitchFamily="34" charset="0"/>
              <a:buChar char="•"/>
            </a:pPr>
            <a:r>
              <a:rPr lang="fr-FR" i="1" dirty="0"/>
              <a:t>très simple à comprendre</a:t>
            </a:r>
          </a:p>
          <a:p>
            <a:pPr rtl="0">
              <a:buFont typeface="Arial" panose="020B0604020202020204" pitchFamily="34" charset="0"/>
              <a:buChar char="•"/>
            </a:pPr>
            <a:r>
              <a:rPr lang="fr-FR" i="1" dirty="0"/>
              <a:t>peut être utilisé sur un faible échantillon de données alors que les techniques basées sur les réseaux de neurones ont en besoin d’énormément</a:t>
            </a:r>
          </a:p>
          <a:p>
            <a:pPr rtl="0">
              <a:buFont typeface="Arial" panose="020B0604020202020204" pitchFamily="34" charset="0"/>
              <a:buChar char="•"/>
            </a:pPr>
            <a:r>
              <a:rPr lang="fr-FR" i="1" dirty="0"/>
              <a:t>ne nécessite pas de capacités de calcul importantes (un CPU suffit alors que les techniques de réseaux de neurones nécessitent des </a:t>
            </a:r>
            <a:r>
              <a:rPr lang="fr-FR" i="1" dirty="0" err="1"/>
              <a:t>GPUs</a:t>
            </a:r>
            <a:r>
              <a:rPr lang="fr-FR" i="1" dirty="0"/>
              <a:t> ou des </a:t>
            </a:r>
            <a:r>
              <a:rPr lang="fr-FR" i="1" dirty="0" err="1"/>
              <a:t>TPUs</a:t>
            </a:r>
            <a:r>
              <a:rPr lang="fr-FR" i="1" dirty="0"/>
              <a:t> qui coûtent extrêmement chers)</a:t>
            </a:r>
          </a:p>
          <a:p>
            <a:pPr rtl="0"/>
            <a:r>
              <a:rPr lang="fr-FR" i="1" dirty="0"/>
              <a:t> apprendre quelque chose sur la signification du document.</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15</a:t>
            </a:fld>
            <a:endParaRPr lang="fr-FR"/>
          </a:p>
        </p:txBody>
      </p:sp>
    </p:spTree>
    <p:extLst>
      <p:ext uri="{BB962C8B-B14F-4D97-AF65-F5344CB8AC3E}">
        <p14:creationId xmlns:p14="http://schemas.microsoft.com/office/powerpoint/2010/main" val="99118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1</a:t>
            </a:r>
            <a:r>
              <a:rPr lang="fr-FR" baseline="30000" dirty="0"/>
              <a:t>er</a:t>
            </a:r>
            <a:r>
              <a:rPr lang="fr-FR" dirty="0"/>
              <a:t> exemple: le </a:t>
            </a:r>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buFont typeface="Arial" panose="020B0604020202020204" pitchFamily="34" charset="0"/>
              <a:buNone/>
            </a:pPr>
            <a:r>
              <a:rPr lang="fr-FR" dirty="0"/>
              <a:t>Le TSNE qui est un algorithme de réduction de dimension va nous permettre  de représenter graphiquement en 2D les produits par catégorie: ici par exemple le cluster watches semble correspondre à la catégorie watches mais l’algorithme a plus de mal en revanche sur la catégorie </a:t>
            </a:r>
            <a:r>
              <a:rPr lang="fr-FR" dirty="0" err="1"/>
              <a:t>kitchen</a:t>
            </a:r>
            <a:r>
              <a:rPr lang="fr-FR" dirty="0"/>
              <a:t> &amp; </a:t>
            </a:r>
            <a:r>
              <a:rPr lang="fr-FR" dirty="0" err="1"/>
              <a:t>dining</a:t>
            </a:r>
            <a:r>
              <a:rPr lang="fr-FR" dirty="0"/>
              <a:t>. On note également que la distribution des produits par cluster ne colle pas vraiment aux 150 produits par catégories réelles.</a:t>
            </a:r>
          </a:p>
          <a:p>
            <a:pPr rtl="0">
              <a:buFont typeface="Arial" panose="020B0604020202020204" pitchFamily="34" charset="0"/>
              <a:buNone/>
            </a:pPr>
            <a:endParaRPr lang="fr-FR" dirty="0"/>
          </a:p>
          <a:p>
            <a:pPr rtl="0">
              <a:buFont typeface="Arial" panose="020B0604020202020204" pitchFamily="34" charset="0"/>
              <a:buNone/>
            </a:pPr>
            <a:endParaRPr lang="fr-FR" i="1" dirty="0"/>
          </a:p>
          <a:p>
            <a:pPr rtl="0">
              <a:buFont typeface="Arial" panose="020B0604020202020204" pitchFamily="34" charset="0"/>
              <a:buNone/>
            </a:pPr>
            <a:r>
              <a:rPr lang="fr-FR" i="1" dirty="0" err="1"/>
              <a:t>Metrics</a:t>
            </a:r>
            <a:r>
              <a:rPr lang="fr-FR" i="1" dirty="0"/>
              <a:t>: Calcul de l'</a:t>
            </a:r>
            <a:r>
              <a:rPr lang="fr-FR" b="1" i="1" dirty="0" err="1"/>
              <a:t>Adjusted</a:t>
            </a:r>
            <a:r>
              <a:rPr lang="fr-FR" b="1" i="1" dirty="0"/>
              <a:t> Rand Index</a:t>
            </a:r>
            <a:r>
              <a:rPr lang="fr-FR" i="1" dirty="0"/>
              <a:t> (ARI), </a:t>
            </a:r>
            <a:r>
              <a:rPr lang="fr-FR" b="1" i="1" dirty="0"/>
              <a:t>visualisation</a:t>
            </a:r>
            <a:r>
              <a:rPr lang="fr-FR" i="1" dirty="0"/>
              <a:t> en 2 dimensions des produits par catégories réelles vs produits par clusters, et distribution des produits par cluster</a:t>
            </a:r>
          </a:p>
          <a:p>
            <a:pPr rtl="0">
              <a:buFont typeface="Arial" panose="020B0604020202020204" pitchFamily="34" charset="0"/>
              <a:buNone/>
            </a:pPr>
            <a:r>
              <a:rPr lang="fr-FR" i="1" dirty="0"/>
              <a:t>Nous ne retenons pas l'</a:t>
            </a:r>
            <a:r>
              <a:rPr lang="fr-FR" i="1" dirty="0" err="1"/>
              <a:t>accuracy</a:t>
            </a:r>
            <a:r>
              <a:rPr lang="fr-FR" i="1" dirty="0"/>
              <a:t> comme </a:t>
            </a:r>
            <a:r>
              <a:rPr lang="fr-FR" i="1" dirty="0" err="1"/>
              <a:t>metric</a:t>
            </a:r>
            <a:r>
              <a:rPr lang="fr-FR" i="1" dirty="0"/>
              <a:t> pour comparer nos modèles car les clusters doivent être matchés manuellement aux vraies catégories. Il est possible d'utiliser </a:t>
            </a:r>
            <a:r>
              <a:rPr lang="fr-FR" i="1" dirty="0" err="1"/>
              <a:t>argmax</a:t>
            </a:r>
            <a:r>
              <a:rPr lang="fr-FR" i="1"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16</a:t>
            </a:fld>
            <a:endParaRPr lang="fr-FR"/>
          </a:p>
        </p:txBody>
      </p:sp>
    </p:spTree>
    <p:extLst>
      <p:ext uri="{BB962C8B-B14F-4D97-AF65-F5344CB8AC3E}">
        <p14:creationId xmlns:p14="http://schemas.microsoft.com/office/powerpoint/2010/main" val="177359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r>
              <a:rPr lang="fr-FR" dirty="0"/>
              <a:t>Voici les différentes étapes que nous allons suivre:</a:t>
            </a:r>
          </a:p>
          <a:p>
            <a:pPr rtl="0">
              <a:buFont typeface="Arial" panose="020B0604020202020204" pitchFamily="34" charset="0"/>
              <a:buChar char="•"/>
            </a:pPr>
            <a:r>
              <a:rPr lang="fr-FR" b="1" dirty="0" err="1"/>
              <a:t>Countvectorizer</a:t>
            </a:r>
            <a:r>
              <a:rPr lang="fr-FR" dirty="0"/>
              <a:t> sur données lemmatisées avec </a:t>
            </a:r>
            <a:r>
              <a:rPr lang="fr-FR" b="1" dirty="0"/>
              <a:t>extraction des </a:t>
            </a:r>
            <a:r>
              <a:rPr lang="fr-FR" b="1" dirty="0" err="1"/>
              <a:t>features</a:t>
            </a:r>
            <a:r>
              <a:rPr lang="fr-FR" b="1" dirty="0"/>
              <a:t> de la colonne descriptio</a:t>
            </a:r>
            <a:r>
              <a:rPr lang="fr-FR" dirty="0"/>
              <a:t>n (</a:t>
            </a:r>
            <a:r>
              <a:rPr lang="fr-FR" dirty="0" err="1"/>
              <a:t>desc_clean_lem</a:t>
            </a:r>
            <a:r>
              <a:rPr lang="fr-FR" dirty="0"/>
              <a:t>)</a:t>
            </a:r>
          </a:p>
          <a:p>
            <a:pPr rtl="0">
              <a:buFont typeface="Arial" panose="020B0604020202020204" pitchFamily="34" charset="0"/>
              <a:buChar char="•"/>
            </a:pPr>
            <a:r>
              <a:rPr lang="fr-FR" b="1" dirty="0"/>
              <a:t>Analyse en composantes principales</a:t>
            </a:r>
            <a:r>
              <a:rPr lang="fr-FR" dirty="0"/>
              <a:t> avec choix de l'hyperparamètre </a:t>
            </a:r>
            <a:r>
              <a:rPr lang="fr-FR" dirty="0" err="1"/>
              <a:t>n_components</a:t>
            </a:r>
            <a:r>
              <a:rPr lang="fr-FR" dirty="0"/>
              <a:t> en fonction de l'éboulis des valeurs propres</a:t>
            </a:r>
          </a:p>
          <a:p>
            <a:pPr rtl="0">
              <a:buFont typeface="Arial" panose="020B0604020202020204" pitchFamily="34" charset="0"/>
              <a:buChar char="•"/>
            </a:pPr>
            <a:r>
              <a:rPr lang="fr-FR" b="1" dirty="0"/>
              <a:t>t-SNE</a:t>
            </a:r>
            <a:r>
              <a:rPr lang="fr-FR" dirty="0"/>
              <a:t> avec 2 composantes</a:t>
            </a:r>
          </a:p>
          <a:p>
            <a:pPr rtl="0">
              <a:buFont typeface="Arial" panose="020B0604020202020204" pitchFamily="34" charset="0"/>
              <a:buChar char="•"/>
            </a:pPr>
            <a:r>
              <a:rPr lang="fr-FR" b="1" dirty="0" err="1"/>
              <a:t>KMeans</a:t>
            </a:r>
            <a:r>
              <a:rPr lang="fr-FR" dirty="0"/>
              <a:t> avec 7 clusters pour représenter nos 7 catégories</a:t>
            </a:r>
          </a:p>
          <a:p>
            <a:pPr rtl="0">
              <a:buFont typeface="Arial" panose="020B0604020202020204" pitchFamily="34" charset="0"/>
              <a:buNone/>
            </a:pPr>
            <a:endParaRPr lang="fr-FR" dirty="0"/>
          </a:p>
          <a:p>
            <a:pPr rtl="0">
              <a:buFont typeface="Arial" panose="020B0604020202020204" pitchFamily="34" charset="0"/>
              <a:buNone/>
            </a:pPr>
            <a:r>
              <a:rPr lang="fr-FR" dirty="0" err="1"/>
              <a:t>Metrics</a:t>
            </a:r>
            <a:r>
              <a:rPr lang="fr-FR" dirty="0"/>
              <a:t>: Calcul de l'</a:t>
            </a:r>
            <a:r>
              <a:rPr lang="fr-FR" b="1" dirty="0" err="1"/>
              <a:t>Adjusted</a:t>
            </a:r>
            <a:r>
              <a:rPr lang="fr-FR" b="1" dirty="0"/>
              <a:t> Rand Index</a:t>
            </a:r>
            <a:r>
              <a:rPr lang="fr-FR" dirty="0"/>
              <a:t> (ARI), </a:t>
            </a:r>
            <a:r>
              <a:rPr lang="fr-FR" b="1" dirty="0"/>
              <a:t>visualisation</a:t>
            </a:r>
            <a:r>
              <a:rPr lang="fr-FR" dirty="0"/>
              <a:t> en 2 dimensions des produits par catégories réelles vs produits par clusters, et distribution des produits par cluster</a:t>
            </a:r>
          </a:p>
          <a:p>
            <a:pPr rtl="0">
              <a:buFont typeface="Arial" panose="020B0604020202020204" pitchFamily="34" charset="0"/>
              <a:buNone/>
            </a:pPr>
            <a:r>
              <a:rPr lang="fr-FR" dirty="0"/>
              <a:t>Nous ne retenons pas l'</a:t>
            </a:r>
            <a:r>
              <a:rPr lang="fr-FR" dirty="0" err="1"/>
              <a:t>accuracy</a:t>
            </a:r>
            <a:r>
              <a:rPr lang="fr-FR" dirty="0"/>
              <a:t> comme </a:t>
            </a:r>
            <a:r>
              <a:rPr lang="fr-FR" dirty="0" err="1"/>
              <a:t>metric</a:t>
            </a:r>
            <a:r>
              <a:rPr lang="fr-FR" dirty="0"/>
              <a:t> pour comparer nos modèles car les clusters doivent être matchés manuellement aux vraies catégories. Il est possible d'utiliser </a:t>
            </a:r>
            <a:r>
              <a:rPr lang="fr-FR" dirty="0" err="1"/>
              <a:t>argmax</a:t>
            </a:r>
            <a:r>
              <a:rPr lang="fr-FR"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17</a:t>
            </a:fld>
            <a:endParaRPr lang="fr-FR"/>
          </a:p>
        </p:txBody>
      </p:sp>
    </p:spTree>
    <p:extLst>
      <p:ext uri="{BB962C8B-B14F-4D97-AF65-F5344CB8AC3E}">
        <p14:creationId xmlns:p14="http://schemas.microsoft.com/office/powerpoint/2010/main" val="3535023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18</a:t>
            </a:fld>
            <a:endParaRPr lang="fr-FR"/>
          </a:p>
        </p:txBody>
      </p:sp>
    </p:spTree>
    <p:extLst>
      <p:ext uri="{BB962C8B-B14F-4D97-AF65-F5344CB8AC3E}">
        <p14:creationId xmlns:p14="http://schemas.microsoft.com/office/powerpoint/2010/main" val="178434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résultats sont relativement similaires pour les différents essais sur le </a:t>
            </a:r>
            <a:r>
              <a:rPr lang="fr-FR" dirty="0" err="1"/>
              <a:t>countvectorizer</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19</a:t>
            </a:fld>
            <a:endParaRPr lang="fr-FR"/>
          </a:p>
        </p:txBody>
      </p:sp>
    </p:spTree>
    <p:extLst>
      <p:ext uri="{BB962C8B-B14F-4D97-AF65-F5344CB8AC3E}">
        <p14:creationId xmlns:p14="http://schemas.microsoft.com/office/powerpoint/2010/main" val="203162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projet sera découpé en 5 parties avec pour commencer la présentation de la problématique</a:t>
            </a:r>
            <a:endParaRPr lang="fr-FR" b="1"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a:t>
            </a:fld>
            <a:endParaRPr lang="fr-FR"/>
          </a:p>
        </p:txBody>
      </p:sp>
    </p:spTree>
    <p:extLst>
      <p:ext uri="{BB962C8B-B14F-4D97-AF65-F5344CB8AC3E}">
        <p14:creationId xmlns:p14="http://schemas.microsoft.com/office/powerpoint/2010/main" val="4275640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Dans le cas du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Pour résumer, le poids du n-gramme est le suivant : poids = fréquence du terme × indicateur similarité</a:t>
            </a:r>
          </a:p>
          <a:p>
            <a:pPr rtl="0"/>
            <a:endParaRPr lang="fr-FR" dirty="0"/>
          </a:p>
          <a:p>
            <a:pPr rtl="0"/>
            <a:r>
              <a:rPr lang="fr-FR" dirty="0"/>
              <a:t>En l’</a:t>
            </a:r>
            <a:r>
              <a:rPr lang="fr-FR" dirty="0" err="1"/>
              <a:t>occurence</a:t>
            </a:r>
            <a:r>
              <a:rPr lang="fr-FR" dirty="0"/>
              <a:t>, la métrique </a:t>
            </a:r>
            <a:r>
              <a:rPr lang="fr-FR" dirty="0" err="1"/>
              <a:t>tf-idf</a:t>
            </a:r>
            <a:r>
              <a:rPr lang="fr-FR" dirty="0"/>
              <a:t> (</a:t>
            </a:r>
            <a:r>
              <a:rPr lang="fr-FR" dirty="0" err="1"/>
              <a:t>Term</a:t>
            </a:r>
            <a:r>
              <a:rPr lang="fr-FR" dirty="0"/>
              <a:t>-Frequency - Inverse Document Frequency) utilise comme indicateur de similarité l'inverse document </a:t>
            </a:r>
            <a:r>
              <a:rPr lang="fr-FR" dirty="0" err="1"/>
              <a:t>frequency</a:t>
            </a:r>
            <a:r>
              <a:rPr lang="fr-FR" dirty="0"/>
              <a:t> qui est l'inverse de la proportion de document qui contient le terme, à l'échelle logarithmique.</a:t>
            </a:r>
          </a:p>
          <a:p>
            <a:pPr rtl="0"/>
            <a:r>
              <a:rPr lang="fr-FR" dirty="0"/>
              <a:t>Nous calculons donc le poids </a:t>
            </a:r>
            <a:r>
              <a:rPr lang="fr-FR" dirty="0" err="1"/>
              <a:t>tf-idf</a:t>
            </a:r>
            <a:r>
              <a:rPr lang="fr-FR" dirty="0"/>
              <a:t> final attribué au n-gramme : poids=</a:t>
            </a:r>
            <a:r>
              <a:rPr lang="fr-FR" dirty="0" err="1"/>
              <a:t>frequence</a:t>
            </a:r>
            <a:r>
              <a:rPr lang="fr-FR" dirty="0"/>
              <a:t> du n-gram × </a:t>
            </a:r>
            <a:r>
              <a:rPr lang="fr-FR" dirty="0" err="1"/>
              <a:t>idf</a:t>
            </a:r>
            <a:r>
              <a:rPr lang="fr-FR"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20</a:t>
            </a:fld>
            <a:endParaRPr lang="fr-FR"/>
          </a:p>
        </p:txBody>
      </p:sp>
    </p:spTree>
    <p:extLst>
      <p:ext uri="{BB962C8B-B14F-4D97-AF65-F5344CB8AC3E}">
        <p14:creationId xmlns:p14="http://schemas.microsoft.com/office/powerpoint/2010/main" val="296358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2</a:t>
            </a:r>
            <a:r>
              <a:rPr lang="fr-FR" baseline="30000" dirty="0"/>
              <a:t>ème</a:t>
            </a:r>
            <a:r>
              <a:rPr lang="fr-FR" dirty="0"/>
              <a:t> exemple: le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On peut faire les mêmes commentaires sur sa performance que pour le </a:t>
            </a:r>
            <a:r>
              <a:rPr lang="fr-FR" dirty="0" err="1"/>
              <a:t>countvectorizer</a:t>
            </a:r>
            <a:endParaRPr lang="fr-FR" dirty="0"/>
          </a:p>
          <a:p>
            <a:pPr rtl="0"/>
            <a:endParaRPr lang="fr-FR" dirty="0"/>
          </a:p>
          <a:p>
            <a:pPr rtl="0"/>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résumer, le poids du n-gramme est le suivant : poids = fréquence du terme × indicateur similarité</a:t>
            </a:r>
          </a:p>
          <a:p>
            <a:pPr rtl="0"/>
            <a:r>
              <a:rPr lang="fr-FR" i="1" dirty="0"/>
              <a:t>En l’</a:t>
            </a:r>
            <a:r>
              <a:rPr lang="fr-FR" i="1" dirty="0" err="1"/>
              <a:t>occurence</a:t>
            </a:r>
            <a:r>
              <a:rPr lang="fr-FR" i="1" dirty="0"/>
              <a:t>, la métrique </a:t>
            </a:r>
            <a:r>
              <a:rPr lang="fr-FR" i="1" dirty="0" err="1"/>
              <a:t>tf-idf</a:t>
            </a:r>
            <a:r>
              <a:rPr lang="fr-FR" i="1" dirty="0"/>
              <a:t> (</a:t>
            </a:r>
            <a:r>
              <a:rPr lang="fr-FR" i="1" dirty="0" err="1"/>
              <a:t>Term</a:t>
            </a:r>
            <a:r>
              <a:rPr lang="fr-FR" i="1" dirty="0"/>
              <a:t>-Frequency - Inverse Document Frequency) utilise comme indicateur de similarité l'inverse document </a:t>
            </a:r>
            <a:r>
              <a:rPr lang="fr-FR" i="1" dirty="0" err="1"/>
              <a:t>frequency</a:t>
            </a:r>
            <a:r>
              <a:rPr lang="fr-FR" i="1" dirty="0"/>
              <a:t> qui est l'inverse de la proportion de document qui contient le terme, à l'échelle logarithmique.</a:t>
            </a:r>
          </a:p>
          <a:p>
            <a:pPr rtl="0"/>
            <a:r>
              <a:rPr lang="fr-FR" i="1" dirty="0"/>
              <a:t>Nous calculons donc le poids </a:t>
            </a:r>
            <a:r>
              <a:rPr lang="fr-FR" i="1" dirty="0" err="1"/>
              <a:t>tf-idf</a:t>
            </a:r>
            <a:r>
              <a:rPr lang="fr-FR" i="1" dirty="0"/>
              <a:t> final attribué au n-gramme : poids=</a:t>
            </a:r>
            <a:r>
              <a:rPr lang="fr-FR" i="1" dirty="0" err="1"/>
              <a:t>frequence</a:t>
            </a:r>
            <a:r>
              <a:rPr lang="fr-FR" i="1" dirty="0"/>
              <a:t> du n-gram × </a:t>
            </a:r>
            <a:r>
              <a:rPr lang="fr-FR" i="1" dirty="0" err="1"/>
              <a:t>idf</a:t>
            </a:r>
            <a:r>
              <a:rPr lang="fr-FR" i="1"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21</a:t>
            </a:fld>
            <a:endParaRPr lang="fr-FR"/>
          </a:p>
        </p:txBody>
      </p:sp>
    </p:spTree>
    <p:extLst>
      <p:ext uri="{BB962C8B-B14F-4D97-AF65-F5344CB8AC3E}">
        <p14:creationId xmlns:p14="http://schemas.microsoft.com/office/powerpoint/2010/main" val="111509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Temps d’entrainement relativement courts et similaires </a:t>
            </a:r>
          </a:p>
          <a:p>
            <a:r>
              <a:rPr lang="fr-FR" dirty="0" err="1"/>
              <a:t>Adjusted</a:t>
            </a:r>
            <a:r>
              <a:rPr lang="fr-FR" dirty="0"/>
              <a:t> Rand Index proches. L’ARI est l’une des métriques les plus utilisées pour valider les performances d’un clustering. </a:t>
            </a:r>
          </a:p>
          <a:p>
            <a:r>
              <a:rPr lang="fr-FR" dirty="0"/>
              <a:t>Ce </a:t>
            </a:r>
            <a:r>
              <a:rPr lang="fr-FR" dirty="0" err="1"/>
              <a:t>metric</a:t>
            </a:r>
            <a:r>
              <a:rPr lang="fr-FR" dirty="0"/>
              <a:t> calcule une </a:t>
            </a:r>
            <a:r>
              <a:rPr lang="fr-FR" b="1" dirty="0"/>
              <a:t>mesure de similarité entre deux clusters (les prédits et réels) en considérant toutes les paires d'échantillons</a:t>
            </a:r>
          </a:p>
          <a:p>
            <a:r>
              <a:rPr lang="fr-FR" dirty="0"/>
              <a:t>Nous visons un ARI </a:t>
            </a:r>
            <a:r>
              <a:rPr lang="fr-FR" b="1" dirty="0"/>
              <a:t>&gt; 0,40</a:t>
            </a:r>
            <a:r>
              <a:rPr lang="fr-FR" dirty="0"/>
              <a:t>, ces différents modèles ne nous satisfont pas.</a:t>
            </a:r>
          </a:p>
          <a:p>
            <a:endParaRPr lang="fr-FR" dirty="0"/>
          </a:p>
          <a:p>
            <a:pPr rtl="0"/>
            <a:r>
              <a:rPr lang="fr-FR" dirty="0"/>
              <a:t>Avec les méthodes de comptage évoquées, nous créons en réalité des </a:t>
            </a:r>
            <a:r>
              <a:rPr lang="fr-FR" b="1" dirty="0"/>
              <a:t>« matrices creuses » c’est-à-dire des matrices de grande taille avec peu d’entrées informatives.</a:t>
            </a:r>
          </a:p>
          <a:p>
            <a:pPr rtl="0"/>
            <a:r>
              <a:rPr lang="fr-FR" b="0" dirty="0"/>
              <a:t>2 pbs majeurs:</a:t>
            </a:r>
          </a:p>
          <a:p>
            <a:pPr marL="171450" indent="-171450" rtl="0">
              <a:buFont typeface="Arial" panose="020B0604020202020204" pitchFamily="34" charset="0"/>
              <a:buChar char="•"/>
            </a:pPr>
            <a:r>
              <a:rPr lang="fr-FR" b="1" dirty="0"/>
              <a:t>Gaspillage de ressources</a:t>
            </a:r>
          </a:p>
          <a:p>
            <a:pPr marL="171450" indent="-171450" rtl="0">
              <a:buFont typeface="Arial" panose="020B0604020202020204" pitchFamily="34" charset="0"/>
              <a:buChar char="•"/>
            </a:pPr>
            <a:r>
              <a:rPr lang="fr-FR" b="1" dirty="0"/>
              <a:t>Introduire un biais dans les algorithmes </a:t>
            </a:r>
            <a:r>
              <a:rPr lang="fr-FR" b="0" dirty="0"/>
              <a:t>qui considèrent que le nb important d’observations à zéro représente une info à prendre en compte</a:t>
            </a:r>
          </a:p>
          <a:p>
            <a:pPr rtl="0"/>
            <a:endParaRPr lang="fr-FR" b="1" dirty="0"/>
          </a:p>
          <a:p>
            <a:pPr rtl="0"/>
            <a:endParaRPr lang="fr-FR" b="1" dirty="0"/>
          </a:p>
          <a:p>
            <a:pPr rtl="0"/>
            <a:endParaRPr lang="fr-FR" b="1" dirty="0"/>
          </a:p>
          <a:p>
            <a:pPr rtl="0"/>
            <a:endParaRPr lang="fr-FR" dirty="0"/>
          </a:p>
          <a:p>
            <a:pPr rtl="0"/>
            <a:r>
              <a:rPr lang="fr-FR" i="1" dirty="0"/>
              <a:t>En effet, les mots ne sont pas présents dans chaque document (le ratio vocabulaire / taille de document est trop élevé). </a:t>
            </a:r>
          </a:p>
          <a:p>
            <a:pPr rtl="0"/>
            <a:r>
              <a:rPr lang="fr-FR" i="1" dirty="0"/>
              <a:t>De plus, les matrices creuses peuvent </a:t>
            </a:r>
            <a:r>
              <a:rPr lang="fr-FR" b="1" i="1" dirty="0"/>
              <a:t>biaiser les algorithmes qui considèrent ainsi que les observations à zéro (qui sont présentes en majorité) représente une information à prendre en considération</a:t>
            </a:r>
            <a:r>
              <a:rPr lang="fr-FR" i="1" dirty="0"/>
              <a:t>. Si on pense en terme de moyenne par exemple, elle sera écrasée par la présence de toute ces entrées vides sans pour autant apporter plus de sens à notre calcul.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On verra qu’on peut utiliser ces matrices avec un certain nombre d’algorithmes, mais c’est tout de même un </a:t>
            </a:r>
            <a:r>
              <a:rPr lang="fr-FR" b="1" i="1" dirty="0"/>
              <a:t>gaspillage non négligeable de ressources que de travailler avec des matrices de cette taille alors que la plupart des entrées ne sont pas informatives</a:t>
            </a:r>
            <a:r>
              <a:rPr lang="fr-FR" i="1" dirty="0"/>
              <a: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22</a:t>
            </a:fld>
            <a:endParaRPr lang="fr-FR"/>
          </a:p>
        </p:txBody>
      </p:sp>
    </p:spTree>
    <p:extLst>
      <p:ext uri="{BB962C8B-B14F-4D97-AF65-F5344CB8AC3E}">
        <p14:creationId xmlns:p14="http://schemas.microsoft.com/office/powerpoint/2010/main" val="337993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effectLst/>
              </a:rPr>
              <a:t>Ici, dans les approches de type  </a:t>
            </a:r>
            <a:r>
              <a:rPr lang="fr-FR" b="0" dirty="0" err="1">
                <a:effectLst/>
              </a:rPr>
              <a:t>word</a:t>
            </a:r>
            <a:r>
              <a:rPr lang="fr-FR" b="0" dirty="0">
                <a:effectLst/>
              </a:rPr>
              <a:t> / sentence </a:t>
            </a:r>
            <a:r>
              <a:rPr lang="fr-FR" b="0" dirty="0" err="1">
                <a:effectLst/>
              </a:rPr>
              <a:t>embedding</a:t>
            </a:r>
            <a:r>
              <a:rPr lang="fr-FR" b="0" dirty="0">
                <a:effectLst/>
              </a:rPr>
              <a:t>  </a:t>
            </a:r>
            <a:r>
              <a:rPr lang="fr-FR" b="1" dirty="0"/>
              <a:t>le contexte et la similarité sémantiques et </a:t>
            </a:r>
            <a:r>
              <a:rPr lang="fr-FR" b="1" dirty="0" err="1"/>
              <a:t>synthaxique</a:t>
            </a:r>
            <a:r>
              <a:rPr lang="fr-FR" b="1" dirty="0"/>
              <a:t> (cad genre, synonymes…) des mots sont capturés </a:t>
            </a:r>
            <a:r>
              <a:rPr lang="fr-FR" b="0" dirty="0">
                <a:effectLst/>
              </a:rPr>
              <a:t>en réduisant le dimension.</a:t>
            </a:r>
            <a:endParaRPr lang="fr-FR" dirty="0"/>
          </a:p>
          <a:p>
            <a:r>
              <a:rPr lang="fr-FR" b="0" dirty="0">
                <a:effectLst/>
              </a:rPr>
              <a:t>Par exemple, on pourrait s’attendre à ce que les mots « joli » et « beau » soient représentés par des vecteurs relativement peu distants dans l’espace vectoriel où sont définis ces vecteurs.</a:t>
            </a:r>
          </a:p>
          <a:p>
            <a:r>
              <a:rPr lang="fr-FR" b="0" dirty="0">
                <a:effectLst/>
              </a:rPr>
              <a:t>3 méthodes seront testées:</a:t>
            </a:r>
          </a:p>
          <a:p>
            <a:endParaRPr lang="fr-FR" b="0" dirty="0">
              <a:effectLst/>
            </a:endParaRPr>
          </a:p>
          <a:p>
            <a:endParaRPr lang="fr-FR" b="0" dirty="0">
              <a:effectLst/>
            </a:endParaRPr>
          </a:p>
          <a:p>
            <a:endParaRPr lang="fr-FR" b="0" dirty="0">
              <a:effectLst/>
            </a:endParaRPr>
          </a:p>
          <a:p>
            <a:r>
              <a:rPr lang="fr-FR" b="0" i="1" dirty="0">
                <a:effectLst/>
              </a:rPr>
              <a:t>Réseau de neurones, je ne prends que couches de convolution et pas la couche de sortie (la classification)</a:t>
            </a:r>
          </a:p>
          <a:p>
            <a:endParaRPr lang="fr-FR" b="0" dirty="0">
              <a:effectLst/>
            </a:endParaRPr>
          </a:p>
          <a:p>
            <a:endParaRPr lang="fr-FR" b="0" dirty="0">
              <a:effectLst/>
            </a:endParaRP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23</a:t>
            </a:fld>
            <a:endParaRPr lang="fr-FR"/>
          </a:p>
        </p:txBody>
      </p:sp>
    </p:spTree>
    <p:extLst>
      <p:ext uri="{BB962C8B-B14F-4D97-AF65-F5344CB8AC3E}">
        <p14:creationId xmlns:p14="http://schemas.microsoft.com/office/powerpoint/2010/main" val="331486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Pour le Word2Vec, est un réseau de neurones artificiels à 2 couches.</a:t>
            </a:r>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a:p>
            <a:endParaRPr lang="fr-FR" dirty="0"/>
          </a:p>
          <a:p>
            <a:r>
              <a:rPr lang="fr-FR" dirty="0"/>
              <a:t>Le score ARI ici est un peu plus élevé que pour les méthodes de type Bag of </a:t>
            </a:r>
            <a:r>
              <a:rPr lang="fr-FR" dirty="0" err="1"/>
              <a:t>Words</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24</a:t>
            </a:fld>
            <a:endParaRPr lang="fr-FR"/>
          </a:p>
        </p:txBody>
      </p:sp>
    </p:spTree>
    <p:extLst>
      <p:ext uri="{BB962C8B-B14F-4D97-AF65-F5344CB8AC3E}">
        <p14:creationId xmlns:p14="http://schemas.microsoft.com/office/powerpoint/2010/main" val="264164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Ces modèles sont très efficaces et performants pour comprendre le contexte et la relation entre les mots.</a:t>
            </a:r>
            <a:br>
              <a:rPr lang="fr-FR" dirty="0"/>
            </a:br>
            <a:r>
              <a:rPr lang="fr-FR" dirty="0">
                <a:effectLst/>
                <a:latin typeface="Arial" panose="020B0604020202020204" pitchFamily="34" charset="0"/>
              </a:rPr>
              <a:t>Les mots similaires sont placés près les uns des autres dans l'espace vectoriel, tandis que les mots dissemblables sont placés loin les uns des autres.</a:t>
            </a:r>
            <a:endParaRPr lang="fr-FR" dirty="0"/>
          </a:p>
          <a:p>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25</a:t>
            </a:fld>
            <a:endParaRPr lang="fr-FR"/>
          </a:p>
        </p:txBody>
      </p:sp>
    </p:spTree>
    <p:extLst>
      <p:ext uri="{BB962C8B-B14F-4D97-AF65-F5344CB8AC3E}">
        <p14:creationId xmlns:p14="http://schemas.microsoft.com/office/powerpoint/2010/main" val="303131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Fonctionne mieux sur les données lemmatisées avec un vecteur de taille 300</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26</a:t>
            </a:fld>
            <a:endParaRPr lang="fr-FR"/>
          </a:p>
        </p:txBody>
      </p:sp>
    </p:spTree>
    <p:extLst>
      <p:ext uri="{BB962C8B-B14F-4D97-AF65-F5344CB8AC3E}">
        <p14:creationId xmlns:p14="http://schemas.microsoft.com/office/powerpoint/2010/main" val="838883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2eme méthode: BERT est un modèle de transformer pré-entraîné sur un </a:t>
            </a:r>
            <a:r>
              <a:rPr lang="fr-FR" b="1" dirty="0"/>
              <a:t>large corpus de données anglaises de manière auto-supervisée</a:t>
            </a:r>
            <a:r>
              <a:rPr lang="fr-FR" dirty="0"/>
              <a:t>. </a:t>
            </a:r>
          </a:p>
          <a:p>
            <a:r>
              <a:rPr lang="fr-FR" dirty="0"/>
              <a:t>Cela signifie qu'il a été pré-entraîné sur les textes bruts uniquement, sans qu'aucun humain ne les étiquète de quelque manière que ce soit avec un processus automatique pour générer des entrées et des étiquettes à partir de ces textes.</a:t>
            </a:r>
            <a:r>
              <a:rPr lang="fr-FR" b="0" dirty="0">
                <a:effectLst/>
              </a:rPr>
              <a:t> </a:t>
            </a:r>
          </a:p>
          <a:p>
            <a:r>
              <a:rPr lang="fr-FR" b="0" dirty="0">
                <a:effectLst/>
              </a:rPr>
              <a:t>Il est capable d’avoir une représentation </a:t>
            </a:r>
            <a:r>
              <a:rPr lang="fr-FR" b="1" dirty="0">
                <a:effectLst/>
              </a:rPr>
              <a:t>bidirectionnelle</a:t>
            </a:r>
            <a:r>
              <a:rPr lang="fr-FR" b="0" dirty="0">
                <a:effectLst/>
              </a:rPr>
              <a:t> de la phrase et de prédire si 2 phrases se suivent ou non</a:t>
            </a:r>
          </a:p>
          <a:p>
            <a:endParaRPr lang="fr-FR" b="0" dirty="0">
              <a:effectLst/>
            </a:endParaRPr>
          </a:p>
          <a:p>
            <a:r>
              <a:rPr lang="fr-FR" b="0" dirty="0">
                <a:effectLst/>
              </a:rPr>
              <a:t>On va lui donner plutôt des données non lemmatisées afin de conserver le plus d’information possible</a:t>
            </a:r>
          </a:p>
          <a:p>
            <a:endParaRPr lang="fr-FR" b="0" dirty="0">
              <a:effectLst/>
            </a:endParaRP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27</a:t>
            </a:fld>
            <a:endParaRPr lang="fr-FR"/>
          </a:p>
        </p:txBody>
      </p:sp>
    </p:spTree>
    <p:extLst>
      <p:ext uri="{BB962C8B-B14F-4D97-AF65-F5344CB8AC3E}">
        <p14:creationId xmlns:p14="http://schemas.microsoft.com/office/powerpoint/2010/main" val="99772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Universal Sentence Encoder (Google) encode les données textuelles dans des </a:t>
            </a:r>
            <a:r>
              <a:rPr lang="fr-FR" b="1" dirty="0"/>
              <a:t>vecteurs de haute dimension </a:t>
            </a:r>
            <a:r>
              <a:rPr lang="fr-FR" dirty="0"/>
              <a:t>(= </a:t>
            </a:r>
            <a:r>
              <a:rPr lang="fr-FR" dirty="0" err="1"/>
              <a:t>embedding</a:t>
            </a:r>
            <a:r>
              <a:rPr lang="fr-FR" dirty="0"/>
              <a:t>": représentation numériques des données textuelles).</a:t>
            </a:r>
          </a:p>
          <a:p>
            <a:r>
              <a:rPr lang="fr-FR" dirty="0"/>
              <a:t>C'est un transformer qui prend un mot, une phrase, un petit paragraphe en entrée et qui génère un </a:t>
            </a:r>
            <a:r>
              <a:rPr lang="fr-FR" dirty="0" err="1"/>
              <a:t>embedding</a:t>
            </a:r>
            <a:r>
              <a:rPr lang="fr-FR" dirty="0"/>
              <a:t> de </a:t>
            </a:r>
            <a:r>
              <a:rPr lang="fr-FR" b="1" dirty="0"/>
              <a:t>512 dimensions</a:t>
            </a:r>
            <a:r>
              <a:rPr lang="fr-FR" dirty="0"/>
              <a:t>. </a:t>
            </a:r>
            <a:r>
              <a:rPr lang="fr-FR" b="1" dirty="0"/>
              <a:t>Seules les caractéristiques les plus informatives sont capturée et le bruit rejeté</a:t>
            </a:r>
            <a:r>
              <a:rPr lang="fr-FR" dirty="0"/>
              <a:t>.</a:t>
            </a:r>
          </a:p>
          <a:p>
            <a:r>
              <a:rPr lang="fr-FR" dirty="0"/>
              <a:t>Les modèles sont pré entrainés sur des textes en anglais.</a:t>
            </a:r>
          </a:p>
          <a:p>
            <a:endParaRPr lang="fr-FR" dirty="0"/>
          </a:p>
          <a:p>
            <a:r>
              <a:rPr lang="fr-FR" dirty="0"/>
              <a:t>ARI et distribution des produits par cluster plutôt réussis pour le peu d’optimisation</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28</a:t>
            </a:fld>
            <a:endParaRPr lang="fr-FR"/>
          </a:p>
        </p:txBody>
      </p:sp>
    </p:spTree>
    <p:extLst>
      <p:ext uri="{BB962C8B-B14F-4D97-AF65-F5344CB8AC3E}">
        <p14:creationId xmlns:p14="http://schemas.microsoft.com/office/powerpoint/2010/main" val="3169370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Word/sentence </a:t>
            </a:r>
            <a:r>
              <a:rPr lang="fr-FR" dirty="0" err="1"/>
              <a:t>embedding</a:t>
            </a:r>
            <a:r>
              <a:rPr lang="fr-FR" dirty="0"/>
              <a:t> fonctionnent mieux sur nos données.</a:t>
            </a:r>
          </a:p>
          <a:p>
            <a:pPr rtl="0"/>
            <a:r>
              <a:rPr lang="fr-FR" dirty="0"/>
              <a:t>USE semble le plus prometteur mais il faudra retenter en allant au bout de la classification pour juger du meilleur modèle</a:t>
            </a:r>
          </a:p>
          <a:p>
            <a:pPr rtl="0"/>
            <a:r>
              <a:rPr lang="fr-FR" dirty="0"/>
              <a:t>ARI </a:t>
            </a:r>
            <a:r>
              <a:rPr lang="fr-FR" dirty="0">
                <a:sym typeface="Wingdings" panose="05000000000000000000" pitchFamily="2" charset="2"/>
              </a:rPr>
              <a:t> plus de signal et pas meilleur</a:t>
            </a:r>
            <a:endParaRPr lang="fr-FR" dirty="0"/>
          </a:p>
          <a:p>
            <a:pPr rtl="0"/>
            <a:endParaRPr lang="fr-FR" dirty="0"/>
          </a:p>
          <a:p>
            <a:pPr rtl="0"/>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29</a:t>
            </a:fld>
            <a:endParaRPr lang="fr-FR"/>
          </a:p>
        </p:txBody>
      </p:sp>
    </p:spTree>
    <p:extLst>
      <p:ext uri="{BB962C8B-B14F-4D97-AF65-F5344CB8AC3E}">
        <p14:creationId xmlns:p14="http://schemas.microsoft.com/office/powerpoint/2010/main" val="223089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next</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a:t>
            </a:fld>
            <a:endParaRPr lang="fr-FR"/>
          </a:p>
        </p:txBody>
      </p:sp>
    </p:spTree>
    <p:extLst>
      <p:ext uri="{BB962C8B-B14F-4D97-AF65-F5344CB8AC3E}">
        <p14:creationId xmlns:p14="http://schemas.microsoft.com/office/powerpoint/2010/main" val="672975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Passons</a:t>
            </a:r>
            <a:r>
              <a:rPr lang="en-US" dirty="0"/>
              <a:t> </a:t>
            </a:r>
            <a:r>
              <a:rPr lang="en-US" dirty="0" err="1"/>
              <a:t>maintenant</a:t>
            </a:r>
            <a:r>
              <a:rPr lang="en-US" dirty="0"/>
              <a:t> au </a:t>
            </a:r>
            <a:r>
              <a:rPr lang="en-US" dirty="0" err="1"/>
              <a:t>prétraitement</a:t>
            </a:r>
            <a:r>
              <a:rPr lang="en-US" dirty="0"/>
              <a:t> des </a:t>
            </a:r>
            <a:r>
              <a:rPr lang="en-US" dirty="0" err="1"/>
              <a:t>données</a:t>
            </a:r>
            <a:r>
              <a:rPr lang="en-US" dirty="0"/>
              <a:t> image</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30</a:t>
            </a:fld>
            <a:endParaRPr lang="fr-FR"/>
          </a:p>
        </p:txBody>
      </p:sp>
    </p:spTree>
    <p:extLst>
      <p:ext uri="{BB962C8B-B14F-4D97-AF65-F5344CB8AC3E}">
        <p14:creationId xmlns:p14="http://schemas.microsoft.com/office/powerpoint/2010/main" val="1852593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J’ai cherché à affiché une image par catégorie afin d’avoir une idée plus précise du type de produits et d’image: couleur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On retrouve bien nos 150 images par catégorie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Si l’on étudie leur distribution notamment selon leur définition (largeur * hauteur), on remarque qu’elle est de </a:t>
            </a:r>
            <a:r>
              <a:rPr lang="fr-FR" dirty="0"/>
              <a:t>1 million 916 milles pixels en moyenne mais que les images ont des définitions différentes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31</a:t>
            </a:fld>
            <a:endParaRPr lang="fr-FR"/>
          </a:p>
        </p:txBody>
      </p:sp>
    </p:spTree>
    <p:extLst>
      <p:ext uri="{BB962C8B-B14F-4D97-AF65-F5344CB8AC3E}">
        <p14:creationId xmlns:p14="http://schemas.microsoft.com/office/powerpoint/2010/main" val="346247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Ici nous allons passer en revue différent exemples de traitement d’images cad l'ensemble des techniques permettant de </a:t>
            </a:r>
            <a:r>
              <a:rPr lang="fr-FR" b="1" dirty="0"/>
              <a:t>modifier une image.</a:t>
            </a:r>
          </a:p>
          <a:p>
            <a:pPr rtl="0"/>
            <a:endParaRPr lang="fr-FR" dirty="0"/>
          </a:p>
          <a:p>
            <a:pPr rtl="0"/>
            <a:r>
              <a:rPr lang="fr-FR" dirty="0"/>
              <a:t>Ici, j’ai procédé à divers traitements sur une seule image afin de visualiser les résultats et choisir ensuite les traitements qui seront effectués sur toutes les images:</a:t>
            </a:r>
          </a:p>
          <a:p>
            <a:pPr rtl="0"/>
            <a:endParaRPr lang="fr-FR" dirty="0"/>
          </a:p>
          <a:p>
            <a:pPr rtl="0"/>
            <a:r>
              <a:rPr lang="fr-FR" dirty="0"/>
              <a:t>- Chargement de l’image comme matrice de pixels qui quantifie l’intensité lumineuse des points de l’image.</a:t>
            </a:r>
          </a:p>
          <a:p>
            <a:pPr rtl="0"/>
            <a:r>
              <a:rPr lang="fr-FR" dirty="0"/>
              <a:t>- Redimensionnement 224 * 224 pour réduire les temps de traitement mais ce n’est pas obligatoire pour certaines méthodes comme le SIFT que nous verrons après</a:t>
            </a:r>
          </a:p>
          <a:p>
            <a:pPr rtl="0">
              <a:buFont typeface="Arial" panose="020B0604020202020204" pitchFamily="34" charset="0"/>
              <a:buNone/>
            </a:pPr>
            <a:r>
              <a:rPr lang="fr-FR" dirty="0"/>
              <a:t>- passage en gris car la </a:t>
            </a:r>
            <a:r>
              <a:rPr lang="fr-FR" b="1" dirty="0"/>
              <a:t>luminosité d'un point fournit l'essentiel de l'information utile à propos de l'image</a:t>
            </a:r>
            <a:r>
              <a:rPr lang="fr-FR" dirty="0"/>
              <a:t>, et la couleur n'apporte pas grand chose de plus</a:t>
            </a:r>
          </a:p>
          <a:p>
            <a:pPr rtl="0">
              <a:buFont typeface="Arial" panose="020B0604020202020204" pitchFamily="34" charset="0"/>
              <a:buNone/>
            </a:pPr>
            <a:r>
              <a:rPr lang="fr-FR" dirty="0"/>
              <a:t>- manipulations d'histogrammes avec correction de l'exposition (traitement qui ne sera pas appliqué car les pixels sont répartis sur tout l’intervalle) et du contraste qui est la répartition de lumière dans une image (on cherche à aplatir l’histogramme)</a:t>
            </a:r>
          </a:p>
          <a:p>
            <a:pPr rtl="0">
              <a:buFont typeface="Arial" panose="020B0604020202020204" pitchFamily="34" charset="0"/>
              <a:buNone/>
            </a:pPr>
            <a:r>
              <a:rPr lang="fr-FR" dirty="0"/>
              <a:t>- élimination du bruit: tâches grises qui apparaissent suite à la correction du contraste</a:t>
            </a:r>
          </a:p>
          <a:p>
            <a:pPr rtl="0"/>
            <a:endParaRPr lang="fr-FR" dirty="0"/>
          </a:p>
          <a:p>
            <a:pPr rtl="0"/>
            <a:r>
              <a:rPr lang="fr-FR" dirty="0"/>
              <a:t>L'histogramme cumulé des pixels est plus régulier à la suite de ces traitements qu’on pourra appliquer à l’ensemble des images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32</a:t>
            </a:fld>
            <a:endParaRPr lang="fr-FR"/>
          </a:p>
        </p:txBody>
      </p:sp>
    </p:spTree>
    <p:extLst>
      <p:ext uri="{BB962C8B-B14F-4D97-AF65-F5344CB8AC3E}">
        <p14:creationId xmlns:p14="http://schemas.microsoft.com/office/powerpoint/2010/main" val="1817308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traitements qui seront appliqués à toutes nos images: redimensionnement, passage en gris, correction du contraste puis élimination du bruit.</a:t>
            </a:r>
          </a:p>
          <a:p>
            <a:endParaRPr lang="fr-FR" dirty="0"/>
          </a:p>
          <a:p>
            <a:r>
              <a:rPr lang="fr-FR" dirty="0"/>
              <a:t>Ensuite les </a:t>
            </a:r>
            <a:r>
              <a:rPr lang="fr-FR" dirty="0" err="1"/>
              <a:t>features</a:t>
            </a:r>
            <a:r>
              <a:rPr lang="fr-FR" dirty="0"/>
              <a:t> seront extraites selon 2 types d’algorithme: SIFT puis un algorithme de type Transfer Learning (CGG16 en l’occurrence)</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33</a:t>
            </a:fld>
            <a:endParaRPr lang="fr-FR"/>
          </a:p>
        </p:txBody>
      </p:sp>
    </p:spTree>
    <p:extLst>
      <p:ext uri="{BB962C8B-B14F-4D97-AF65-F5344CB8AC3E}">
        <p14:creationId xmlns:p14="http://schemas.microsoft.com/office/powerpoint/2010/main" val="270790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méthode, développée en 1999 et très populaire dans le domaine de la vision par ordinateur, permet d'extraire des </a:t>
            </a:r>
            <a:r>
              <a:rPr lang="fr-FR" dirty="0" err="1"/>
              <a:t>features</a:t>
            </a:r>
            <a:r>
              <a:rPr lang="fr-FR" dirty="0"/>
              <a:t> (ou points d'intérêt) de l'image et de calculer leurs descripteurs. </a:t>
            </a:r>
          </a:p>
          <a:p>
            <a:r>
              <a:rPr lang="fr-FR" dirty="0"/>
              <a:t>C'est une technique de </a:t>
            </a:r>
            <a:r>
              <a:rPr lang="fr-FR" b="1" dirty="0"/>
              <a:t>Bag of Visual </a:t>
            </a:r>
            <a:r>
              <a:rPr lang="fr-FR" b="1" dirty="0" err="1"/>
              <a:t>Words</a:t>
            </a:r>
            <a:r>
              <a:rPr lang="fr-FR" dirty="0"/>
              <a:t> qui peut être appliquée à la </a:t>
            </a:r>
            <a:r>
              <a:rPr lang="fr-FR" b="1" dirty="0"/>
              <a:t>classification ou à la recherche d'images</a:t>
            </a:r>
            <a:r>
              <a:rPr lang="fr-FR" dirty="0"/>
              <a:t>, en traitant les caractéristiques des images comme des mots. </a:t>
            </a:r>
          </a:p>
          <a:p>
            <a:r>
              <a:rPr lang="fr-FR" dirty="0"/>
              <a:t>En vision par ordinateur, un sac de mots visuels est un vecteur de </a:t>
            </a:r>
            <a:r>
              <a:rPr lang="fr-FR" b="1" dirty="0"/>
              <a:t>nombres d'occurrences de caractéristiques d'images</a:t>
            </a:r>
            <a:r>
              <a:rPr lang="fr-FR" dirty="0"/>
              <a:t>.</a:t>
            </a:r>
          </a:p>
          <a:p>
            <a:endParaRPr lang="fr-FR" dirty="0"/>
          </a:p>
          <a:p>
            <a:r>
              <a:rPr lang="fr-FR" i="0" dirty="0"/>
              <a:t>Nous allons ici créer les descripteurs de chaque image</a:t>
            </a:r>
          </a:p>
          <a:p>
            <a:r>
              <a:rPr lang="fr-FR" i="0" dirty="0"/>
              <a:t>Les regrouper en clusters pour diminuer le temps de calcul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Puis créer les histogrammes de clusters (c'est à dire compter pour chaque numéro de cluster le nombre de descripteurs de l'image)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Effectuer une réduction de dimension et appliquer notre </a:t>
            </a:r>
            <a:r>
              <a:rPr lang="fr-FR" i="0" dirty="0" err="1"/>
              <a:t>kmeans</a:t>
            </a:r>
            <a:endParaRPr lang="fr-FR"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i="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On note ici le peu de performance de SIFT.</a:t>
            </a:r>
          </a:p>
          <a:p>
            <a:endParaRPr lang="fr-FR" dirty="0"/>
          </a:p>
          <a:p>
            <a:endParaRPr lang="fr-FR"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 </a:t>
            </a:r>
            <a:r>
              <a:rPr lang="fr-FR" b="1" dirty="0"/>
              <a:t>descripteur est un vecteur qui décrit le voisinage de la </a:t>
            </a:r>
            <a:r>
              <a:rPr lang="fr-FR" b="1" dirty="0" err="1"/>
              <a:t>feature</a:t>
            </a:r>
            <a:r>
              <a:rPr lang="fr-FR" b="1" dirty="0"/>
              <a:t> à laquelle il est associé</a:t>
            </a:r>
            <a:r>
              <a:rPr lang="fr-FR" dirty="0"/>
              <a:t>. Il est utilisé pour repérer les paires de </a:t>
            </a:r>
            <a:r>
              <a:rPr lang="fr-FR" dirty="0" err="1"/>
              <a:t>features</a:t>
            </a:r>
            <a:r>
              <a:rPr lang="fr-FR" dirty="0"/>
              <a:t> qui se ressemblent le plus dans deux images.</a:t>
            </a:r>
          </a:p>
          <a:p>
            <a:pPr rtl="0"/>
            <a:r>
              <a:rPr lang="fr-FR" b="1" i="1" dirty="0"/>
              <a:t>1) Créations des descripteurs de chaque image </a:t>
            </a:r>
          </a:p>
          <a:p>
            <a:pPr rtl="0"/>
            <a:r>
              <a:rPr lang="fr-FR" i="1" dirty="0"/>
              <a:t>L'image contient 339 descripteurs qui ont chacun une longueur de 128.</a:t>
            </a:r>
          </a:p>
          <a:p>
            <a:pPr rtl="0"/>
            <a:r>
              <a:rPr lang="fr-FR" i="1" dirty="0"/>
              <a:t>Nous allons maintenant créer les descripteurs de chaque image. Les traitements de </a:t>
            </a:r>
            <a:r>
              <a:rPr lang="fr-FR" i="1" dirty="0" err="1"/>
              <a:t>preprocessing</a:t>
            </a:r>
            <a:r>
              <a:rPr lang="fr-FR" i="1" dirty="0"/>
              <a:t> seront appliqués à toutes nos images (redimensionnement 224*224, passage en gris, correction du contraste et élimination du bruit à l'aide de filtre non-local </a:t>
            </a:r>
            <a:r>
              <a:rPr lang="fr-FR" i="1" dirty="0" err="1"/>
              <a:t>means</a:t>
            </a:r>
            <a:r>
              <a:rPr lang="fr-FR" i="1" dirty="0"/>
              <a:t>). Une liste de descripteurs sera ensuite créée par image (</a:t>
            </a:r>
            <a:r>
              <a:rPr lang="fr-FR" i="1" dirty="0" err="1"/>
              <a:t>sift_kp_by_img</a:t>
            </a:r>
            <a:r>
              <a:rPr lang="fr-FR" i="1" dirty="0"/>
              <a:t>) pour réaliser les histogrammes par image puis pour l'ensemble des images (</a:t>
            </a:r>
            <a:r>
              <a:rPr lang="fr-FR" i="1" dirty="0" err="1"/>
              <a:t>sift_kp_all</a:t>
            </a:r>
            <a:r>
              <a:rPr lang="fr-FR" i="1" dirty="0"/>
              <a:t>) pour créer les </a:t>
            </a:r>
            <a:r>
              <a:rPr lang="fr-FR" i="1" dirty="0" err="1"/>
              <a:t>clusteurs</a:t>
            </a:r>
            <a:r>
              <a:rPr lang="fr-FR" i="1" dirty="0"/>
              <a:t> de descripteurs.</a:t>
            </a:r>
          </a:p>
          <a:p>
            <a:pPr rtl="0"/>
            <a:r>
              <a:rPr lang="fr-FR" b="1" i="1" dirty="0"/>
              <a:t>A noter: les images seront redimensionnées de la même manière que pour le CNN (224 x 224) afin de diminuer le temps de calcul qui est beaucoup trop long</a:t>
            </a:r>
            <a:endParaRPr lang="fr-FR" i="1" dirty="0"/>
          </a:p>
          <a:p>
            <a:endParaRPr lang="fr-FR" i="1" dirty="0"/>
          </a:p>
          <a:p>
            <a:endParaRPr lang="fr-FR" i="1" dirty="0"/>
          </a:p>
          <a:p>
            <a:pPr rtl="0"/>
            <a:r>
              <a:rPr lang="fr-FR" b="1" i="1" dirty="0"/>
              <a:t>2) Création des clusters de descripteurs </a:t>
            </a:r>
          </a:p>
          <a:p>
            <a:pPr rtl="0"/>
            <a:r>
              <a:rPr lang="fr-FR" i="1" dirty="0"/>
              <a:t>Nous allons ensuite créer les clusters de descripteurs avec comme </a:t>
            </a:r>
            <a:r>
              <a:rPr lang="fr-FR" b="1" i="1" dirty="0"/>
              <a:t>nombre de clusters la racine carrée du nombre total de descripteurs</a:t>
            </a:r>
            <a:r>
              <a:rPr lang="fr-FR" i="1" dirty="0"/>
              <a:t> (on peut aussi prendre le nombre de catégories que l'on souhaite traiter * 10 (nombre min que l'on va utiliser en termes de clusters) ou choisir une valeur intermédiaire) et </a:t>
            </a:r>
            <a:r>
              <a:rPr lang="fr-FR" b="1" i="1" dirty="0"/>
              <a:t>associer un cluster à chaque descripteur</a:t>
            </a:r>
            <a:r>
              <a:rPr lang="fr-FR" i="1" dirty="0"/>
              <a:t>.</a:t>
            </a:r>
          </a:p>
          <a:p>
            <a:pPr rtl="0"/>
            <a:r>
              <a:rPr lang="fr-FR" i="1" dirty="0"/>
              <a:t>Il est possible d'utiliser </a:t>
            </a:r>
            <a:r>
              <a:rPr lang="fr-FR" i="1" dirty="0" err="1"/>
              <a:t>MiniBatchKMeans</a:t>
            </a:r>
            <a:r>
              <a:rPr lang="fr-FR" i="1" dirty="0"/>
              <a:t> pour obtenir des temps de traitement raisonnables.</a:t>
            </a:r>
          </a:p>
          <a:p>
            <a:pPr rtl="0"/>
            <a:endParaRPr lang="fr-FR" i="1" dirty="0"/>
          </a:p>
          <a:p>
            <a:pPr rtl="0"/>
            <a:endParaRPr lang="fr-FR" i="1" dirty="0"/>
          </a:p>
          <a:p>
            <a:pPr rtl="0"/>
            <a:r>
              <a:rPr lang="fr-FR" b="1" i="1" dirty="0"/>
              <a:t>3) Création des </a:t>
            </a:r>
            <a:r>
              <a:rPr lang="fr-FR" b="1" i="1" dirty="0" err="1"/>
              <a:t>features</a:t>
            </a:r>
            <a:r>
              <a:rPr lang="fr-FR" b="1" i="1" dirty="0"/>
              <a:t> des images </a:t>
            </a:r>
          </a:p>
          <a:p>
            <a:pPr rtl="0"/>
            <a:r>
              <a:rPr lang="fr-FR" i="1" dirty="0"/>
              <a:t>Pour chaque image, nous allons:</a:t>
            </a:r>
          </a:p>
          <a:p>
            <a:pPr rtl="0">
              <a:buFont typeface="Arial" panose="020B0604020202020204" pitchFamily="34" charset="0"/>
              <a:buChar char="•"/>
            </a:pPr>
            <a:r>
              <a:rPr lang="fr-FR" i="1" dirty="0"/>
              <a:t>prédire les numéros de cluster de chaque descripteur</a:t>
            </a:r>
          </a:p>
          <a:p>
            <a:pPr rtl="0">
              <a:buFont typeface="Arial" panose="020B0604020202020204" pitchFamily="34" charset="0"/>
              <a:buChar char="•"/>
            </a:pPr>
            <a:r>
              <a:rPr lang="fr-FR" i="1" dirty="0"/>
              <a:t>créer un histogramme c'est à dire compter pour chaque numéro de cluster le nombre de descripteurs de l'image</a:t>
            </a:r>
          </a:p>
          <a:p>
            <a:pPr rtl="0"/>
            <a:r>
              <a:rPr lang="fr-FR" i="1" dirty="0" err="1"/>
              <a:t>Features</a:t>
            </a:r>
            <a:r>
              <a:rPr lang="fr-FR" i="1" dirty="0"/>
              <a:t> d'une image = Histogramme d'une image = Comptage pour une image du nombre de descripteurs par cluster</a:t>
            </a:r>
          </a:p>
          <a:p>
            <a:pPr rtl="0"/>
            <a:endParaRPr lang="fr-FR" i="1" dirty="0"/>
          </a:p>
          <a:p>
            <a:pPr rtl="0"/>
            <a:endParaRPr lang="fr-FR" i="1" dirty="0"/>
          </a:p>
          <a:p>
            <a:pPr rtl="0"/>
            <a:r>
              <a:rPr lang="fr-FR" i="1" dirty="0"/>
              <a:t>4) </a:t>
            </a:r>
            <a:r>
              <a:rPr lang="fr-FR" b="1" i="1" dirty="0"/>
              <a:t>Réductions de dimension + calcul ARI </a:t>
            </a:r>
          </a:p>
          <a:p>
            <a:pPr rtl="0"/>
            <a:r>
              <a:rPr lang="fr-FR" i="1" dirty="0"/>
              <a:t>Nous allons réaliser une ACP qui va permettre de créer des </a:t>
            </a:r>
            <a:r>
              <a:rPr lang="fr-FR" i="1" dirty="0" err="1"/>
              <a:t>features</a:t>
            </a:r>
            <a:r>
              <a:rPr lang="fr-FR" i="1" dirty="0"/>
              <a:t> décorrélées entre elles, de diminuer leur dimension tout en gardant un niveau de variance expliquée élevée.</a:t>
            </a:r>
          </a:p>
          <a:p>
            <a:pPr rtl="0"/>
            <a:r>
              <a:rPr lang="fr-FR" i="1" dirty="0"/>
              <a:t>Un TSNE sera ensuite effectué afin de visualiser nos catégories d'images en 2D puis les clusters déterminés à partir des données après </a:t>
            </a:r>
            <a:r>
              <a:rPr lang="fr-FR" i="1" dirty="0" err="1"/>
              <a:t>Tsne</a:t>
            </a:r>
            <a:r>
              <a:rPr lang="fr-FR" i="1" dirty="0"/>
              <a:t>.</a:t>
            </a:r>
          </a:p>
          <a:p>
            <a:pPr rtl="0"/>
            <a:endParaRPr lang="fr-FR" dirty="0"/>
          </a:p>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34</a:t>
            </a:fld>
            <a:endParaRPr lang="fr-FR"/>
          </a:p>
        </p:txBody>
      </p:sp>
    </p:spTree>
    <p:extLst>
      <p:ext uri="{BB962C8B-B14F-4D97-AF65-F5344CB8AC3E}">
        <p14:creationId xmlns:p14="http://schemas.microsoft.com/office/powerpoint/2010/main" val="348901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Concernant le vgg16, Il s’agit de </a:t>
            </a:r>
            <a:r>
              <a:rPr lang="fr-FR" sz="1200" dirty="0" err="1"/>
              <a:t>transfer</a:t>
            </a:r>
            <a:r>
              <a:rPr lang="fr-FR" sz="1200" dirty="0"/>
              <a:t> </a:t>
            </a:r>
            <a:r>
              <a:rPr lang="fr-FR" sz="1200" dirty="0" err="1"/>
              <a:t>learning</a:t>
            </a:r>
            <a:r>
              <a:rPr lang="fr-FR" sz="1200" dirty="0"/>
              <a:t> cad utiliser les connaissance acquises par le réseau de neurone sur notre problème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L’avantage est qu’il a appris sur une gigantesque base de données de plus de 14 millions d’images labellisées réparties dans plus de 1000 classes (</a:t>
            </a:r>
            <a:r>
              <a:rPr lang="fr-FR" sz="1200" dirty="0" err="1"/>
              <a:t>imagenet</a:t>
            </a:r>
            <a:r>
              <a:rPr lang="fr-FR" sz="1200" dirty="0"/>
              <a: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On va se servir des </a:t>
            </a:r>
            <a:r>
              <a:rPr lang="fr-FR" sz="1200" dirty="0" err="1"/>
              <a:t>features</a:t>
            </a:r>
            <a:r>
              <a:rPr lang="fr-FR" sz="1200" dirty="0"/>
              <a:t> du réseau pour représenter nos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Performance correcte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t>Ici nous avons exploité le réseau de neurones pré-entrainé pour extraire les </a:t>
            </a:r>
            <a:r>
              <a:rPr lang="fr-FR" sz="1200" i="1" dirty="0" err="1"/>
              <a:t>features</a:t>
            </a:r>
            <a:r>
              <a:rPr lang="fr-FR" sz="1200" i="1" dirty="0"/>
              <a:t> c’est-à-dire se servir des </a:t>
            </a:r>
            <a:r>
              <a:rPr lang="fr-FR" sz="1200" i="1" dirty="0" err="1"/>
              <a:t>features</a:t>
            </a:r>
            <a:r>
              <a:rPr lang="fr-FR" sz="1200" i="1" dirty="0"/>
              <a:t> du réseau pour représenter les images du nouveau problème</a:t>
            </a:r>
          </a:p>
          <a:p>
            <a:endParaRPr lang="fr-FR" i="1" dirty="0"/>
          </a:p>
          <a:p>
            <a:r>
              <a:rPr lang="fr-FR" b="1" dirty="0"/>
              <a:t>Pour cela, on retire la dernière couche </a:t>
            </a:r>
            <a:r>
              <a:rPr lang="fr-FR" b="1" i="1" dirty="0" err="1"/>
              <a:t>fully-connected</a:t>
            </a:r>
            <a:r>
              <a:rPr lang="fr-FR" b="1" dirty="0"/>
              <a:t> et on fixe tous les autres paramètres.</a:t>
            </a:r>
          </a:p>
          <a:p>
            <a:r>
              <a:rPr lang="fr-FR" dirty="0"/>
              <a:t>Ce réseau tronqué va ainsi calculer la représentation de chaque image en entrée à partir des </a:t>
            </a:r>
            <a:r>
              <a:rPr lang="fr-FR" i="1" dirty="0" err="1"/>
              <a:t>features</a:t>
            </a:r>
            <a:r>
              <a:rPr lang="fr-FR" dirty="0"/>
              <a:t> déjà apprises lors du pré-entraînement. </a:t>
            </a:r>
          </a:p>
          <a:p>
            <a:r>
              <a:rPr lang="fr-FR" dirty="0"/>
              <a:t>On entraîne alors un classifieur, initialisé aléatoirement, sur ces représentations pour résoudre le nouveau problème.</a:t>
            </a:r>
          </a:p>
          <a:p>
            <a:r>
              <a:rPr lang="fr-FR" dirty="0"/>
              <a:t>La stratégie #2 doit être utilisée lorsque la nouvelle collection d'images est petite et similaire aux images de pré-entraînement. </a:t>
            </a:r>
          </a:p>
          <a:p>
            <a:r>
              <a:rPr lang="fr-FR" dirty="0"/>
              <a:t>En effet, entraîner le réseau sur aussi peu d'images est dangereux puisque le risque d'</a:t>
            </a:r>
            <a:r>
              <a:rPr lang="fr-FR" i="1" dirty="0" err="1"/>
              <a:t>overfitting</a:t>
            </a:r>
            <a:r>
              <a:rPr lang="fr-FR" dirty="0"/>
              <a:t> est important. </a:t>
            </a:r>
          </a:p>
          <a:p>
            <a:r>
              <a:rPr lang="fr-FR" dirty="0"/>
              <a:t>De plus, si les nouvelles images ressemblent aux anciennes, elles peuvent alors être représentées par les mêmes </a:t>
            </a:r>
            <a:r>
              <a:rPr lang="fr-FR" i="1" dirty="0" err="1"/>
              <a:t>features</a:t>
            </a:r>
            <a:r>
              <a:rPr lang="fr-FR" i="1"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35</a:t>
            </a:fld>
            <a:endParaRPr lang="fr-FR"/>
          </a:p>
        </p:txBody>
      </p:sp>
    </p:spTree>
    <p:extLst>
      <p:ext uri="{BB962C8B-B14F-4D97-AF65-F5344CB8AC3E}">
        <p14:creationId xmlns:p14="http://schemas.microsoft.com/office/powerpoint/2010/main" val="2791539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Expliquer VGG16</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36</a:t>
            </a:fld>
            <a:endParaRPr lang="fr-FR"/>
          </a:p>
        </p:txBody>
      </p:sp>
    </p:spTree>
    <p:extLst>
      <p:ext uri="{BB962C8B-B14F-4D97-AF65-F5344CB8AC3E}">
        <p14:creationId xmlns:p14="http://schemas.microsoft.com/office/powerpoint/2010/main" val="3939776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15 minutes </a:t>
            </a:r>
          </a:p>
          <a:p>
            <a:endParaRPr lang="fr-FR" dirty="0"/>
          </a:p>
          <a:p>
            <a:r>
              <a:rPr lang="fr-FR" dirty="0"/>
              <a:t>SIFT: Trop de descripteurs, chaque détail = descripteur, ne généralise pas assez, analyse des pixels uniquement</a:t>
            </a:r>
          </a:p>
          <a:p>
            <a:r>
              <a:rPr lang="fr-FR" dirty="0"/>
              <a:t>Analyse moins fine d’où le score ARI très faible</a:t>
            </a:r>
          </a:p>
          <a:p>
            <a:endParaRPr lang="fr-FR" dirty="0"/>
          </a:p>
          <a:p>
            <a:r>
              <a:rPr lang="fr-FR" dirty="0"/>
              <a:t>Vgg16 relativement performant car entrainé sur des </a:t>
            </a:r>
            <a:r>
              <a:rPr lang="fr-FR"/>
              <a:t>millions d’image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37</a:t>
            </a:fld>
            <a:endParaRPr lang="fr-FR"/>
          </a:p>
        </p:txBody>
      </p:sp>
    </p:spTree>
    <p:extLst>
      <p:ext uri="{BB962C8B-B14F-4D97-AF65-F5344CB8AC3E}">
        <p14:creationId xmlns:p14="http://schemas.microsoft.com/office/powerpoint/2010/main" val="4109758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38</a:t>
            </a:fld>
            <a:endParaRPr lang="fr-FR"/>
          </a:p>
        </p:txBody>
      </p:sp>
    </p:spTree>
    <p:extLst>
      <p:ext uri="{BB962C8B-B14F-4D97-AF65-F5344CB8AC3E}">
        <p14:creationId xmlns:p14="http://schemas.microsoft.com/office/powerpoint/2010/main" val="3711606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 minutes</a:t>
            </a:r>
          </a:p>
          <a:p>
            <a:r>
              <a:rPr lang="fr-FR" dirty="0"/>
              <a:t>Rotation image, data augmentation: créer nouvelles images sans en avoir d’autres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39</a:t>
            </a:fld>
            <a:endParaRPr lang="fr-FR"/>
          </a:p>
        </p:txBody>
      </p:sp>
    </p:spTree>
    <p:extLst>
      <p:ext uri="{BB962C8B-B14F-4D97-AF65-F5344CB8AC3E}">
        <p14:creationId xmlns:p14="http://schemas.microsoft.com/office/powerpoint/2010/main" val="377505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La mission qui nous est demandée est de réaliser une </a:t>
            </a:r>
            <a:r>
              <a:rPr lang="fr-FR" b="1" dirty="0"/>
              <a:t>étude de faisabilité </a:t>
            </a:r>
            <a:r>
              <a:rPr lang="fr-FR" b="0" dirty="0"/>
              <a:t>c’est-à-dire voir assez rapidement s’il est possible </a:t>
            </a:r>
            <a:r>
              <a:rPr lang="fr-FR" b="1" dirty="0"/>
              <a:t>d’attribuer une catégorie </a:t>
            </a:r>
            <a:r>
              <a:rPr lang="fr-FR" b="0" dirty="0"/>
              <a:t>à un article en fonction de sa </a:t>
            </a:r>
            <a:r>
              <a:rPr lang="fr-FR" b="1" dirty="0"/>
              <a:t>description</a:t>
            </a:r>
            <a:r>
              <a:rPr lang="fr-FR" b="0" dirty="0"/>
              <a:t> ou de son </a:t>
            </a:r>
            <a:r>
              <a:rPr lang="fr-FR" b="1" dirty="0"/>
              <a:t>image</a:t>
            </a:r>
            <a:r>
              <a:rPr lang="fr-FR" b="0" dirty="0"/>
              <a:t>.</a:t>
            </a:r>
          </a:p>
          <a:p>
            <a:endParaRPr lang="fr-FR" b="0" dirty="0"/>
          </a:p>
          <a:p>
            <a:r>
              <a:rPr lang="fr-FR" b="0" dirty="0"/>
              <a:t>3 objectifs principaux ici:</a:t>
            </a:r>
          </a:p>
          <a:p>
            <a:pPr marL="171450" indent="-171450">
              <a:buFont typeface="Arial" panose="020B0604020202020204" pitchFamily="34" charset="0"/>
              <a:buChar char="•"/>
            </a:pPr>
            <a:r>
              <a:rPr lang="fr-FR" b="0" dirty="0"/>
              <a:t>Améliorer </a:t>
            </a:r>
            <a:r>
              <a:rPr lang="fr-FR" b="1" dirty="0"/>
              <a:t>l’expérience utilisateurs </a:t>
            </a:r>
            <a:r>
              <a:rPr lang="fr-FR" b="0" dirty="0"/>
              <a:t>(pour les vendeurs et les acheteurs)</a:t>
            </a:r>
          </a:p>
          <a:p>
            <a:pPr marL="171450" indent="-171450">
              <a:buFont typeface="Arial" panose="020B0604020202020204" pitchFamily="34" charset="0"/>
              <a:buChar char="•"/>
            </a:pPr>
            <a:r>
              <a:rPr lang="fr-FR" b="1" dirty="0"/>
              <a:t>Fiabiliser</a:t>
            </a:r>
            <a:r>
              <a:rPr lang="fr-FR" b="0" dirty="0"/>
              <a:t> l’attribution des catégories aux différents articles</a:t>
            </a:r>
          </a:p>
          <a:p>
            <a:pPr marL="171450" indent="-171450">
              <a:buFont typeface="Arial" panose="020B0604020202020204" pitchFamily="34" charset="0"/>
              <a:buChar char="•"/>
            </a:pPr>
            <a:r>
              <a:rPr lang="fr-FR" b="0" dirty="0"/>
              <a:t>Le tout dans une </a:t>
            </a:r>
            <a:r>
              <a:rPr lang="fr-FR" b="1" dirty="0"/>
              <a:t>perspective de passage à l’échelle</a:t>
            </a:r>
          </a:p>
          <a:p>
            <a:endParaRPr lang="fr-FR" b="0" dirty="0"/>
          </a:p>
          <a:p>
            <a:endParaRPr lang="fr-FR" b="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a:t>
            </a:fld>
            <a:endParaRPr lang="fr-FR"/>
          </a:p>
        </p:txBody>
      </p:sp>
    </p:spTree>
    <p:extLst>
      <p:ext uri="{BB962C8B-B14F-4D97-AF65-F5344CB8AC3E}">
        <p14:creationId xmlns:p14="http://schemas.microsoft.com/office/powerpoint/2010/main" val="553050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40</a:t>
            </a:fld>
            <a:endParaRPr lang="fr-FR"/>
          </a:p>
        </p:txBody>
      </p:sp>
    </p:spTree>
    <p:extLst>
      <p:ext uri="{BB962C8B-B14F-4D97-AF65-F5344CB8AC3E}">
        <p14:creationId xmlns:p14="http://schemas.microsoft.com/office/powerpoint/2010/main" val="766367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41</a:t>
            </a:fld>
            <a:endParaRPr lang="fr-FR"/>
          </a:p>
        </p:txBody>
      </p:sp>
    </p:spTree>
    <p:extLst>
      <p:ext uri="{BB962C8B-B14F-4D97-AF65-F5344CB8AC3E}">
        <p14:creationId xmlns:p14="http://schemas.microsoft.com/office/powerpoint/2010/main" val="2675149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Les colonnes suivantes ne seront pas conservées:</a:t>
            </a:r>
          </a:p>
          <a:p>
            <a:pPr>
              <a:buFont typeface="Arial" panose="020B0604020202020204" pitchFamily="34" charset="0"/>
              <a:buChar char="•"/>
            </a:pPr>
            <a:r>
              <a:rPr lang="fr-FR" b="1" dirty="0" err="1"/>
              <a:t>crawl_timestamp</a:t>
            </a:r>
            <a:r>
              <a:rPr lang="fr-FR" dirty="0"/>
              <a:t> =&gt; ne permet pas d'identifier un produit</a:t>
            </a:r>
          </a:p>
          <a:p>
            <a:pPr>
              <a:buFont typeface="Arial" panose="020B0604020202020204" pitchFamily="34" charset="0"/>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a:buFont typeface="Arial" panose="020B0604020202020204" pitchFamily="34" charset="0"/>
              <a:buChar char="•"/>
            </a:pPr>
            <a:r>
              <a:rPr lang="fr-FR" b="1" dirty="0" err="1"/>
              <a:t>pid</a:t>
            </a:r>
            <a:r>
              <a:rPr lang="fr-FR" dirty="0"/>
              <a:t> =&gt; pas d'information sur cette variable et non précise</a:t>
            </a:r>
          </a:p>
          <a:p>
            <a:pPr>
              <a:buFont typeface="Arial" panose="020B0604020202020204" pitchFamily="34" charset="0"/>
              <a:buChar char="•"/>
            </a:pPr>
            <a:r>
              <a:rPr lang="fr-FR" b="1" dirty="0"/>
              <a:t>brand</a:t>
            </a:r>
            <a:r>
              <a:rPr lang="fr-FR" dirty="0"/>
              <a:t> =&gt; marque du produit pouvant aider à son identification</a:t>
            </a:r>
          </a:p>
          <a:p>
            <a:pPr>
              <a:buFont typeface="Arial" panose="020B0604020202020204" pitchFamily="34" charset="0"/>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a:buFont typeface="Arial" panose="020B0604020202020204" pitchFamily="34" charset="0"/>
              <a:buChar char="•"/>
            </a:pPr>
            <a:r>
              <a:rPr lang="fr-FR" b="1" dirty="0" err="1"/>
              <a:t>is_FK_Advantage_product</a:t>
            </a:r>
            <a:r>
              <a:rPr lang="fr-FR" dirty="0"/>
              <a:t> =&gt; ne permet pas d'identifier un produit</a:t>
            </a:r>
          </a:p>
          <a:p>
            <a:pPr>
              <a:buFont typeface="Arial" panose="020B0604020202020204" pitchFamily="34" charset="0"/>
              <a:buChar char="•"/>
            </a:pPr>
            <a:r>
              <a:rPr lang="fr-FR" b="1" dirty="0" err="1"/>
              <a:t>product_rating</a:t>
            </a:r>
            <a:r>
              <a:rPr lang="fr-FR" b="1" dirty="0"/>
              <a:t> et </a:t>
            </a:r>
            <a:r>
              <a:rPr lang="fr-FR" b="1" dirty="0" err="1"/>
              <a:t>overall_rating</a:t>
            </a:r>
            <a:r>
              <a:rPr lang="fr-FR" dirty="0"/>
              <a:t> =&gt; ne permet pas d'identifier un produit</a:t>
            </a:r>
          </a:p>
          <a:p>
            <a:pPr>
              <a:buFont typeface="Arial" panose="020B0604020202020204" pitchFamily="34" charset="0"/>
              <a:buChar char="•"/>
            </a:pPr>
            <a:r>
              <a:rPr lang="fr-FR" b="1" dirty="0" err="1"/>
              <a:t>product_specifications</a:t>
            </a:r>
            <a:r>
              <a:rPr lang="fr-FR" dirty="0"/>
              <a:t> =&gt; redondant avec la colonne description et moins complet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42</a:t>
            </a:fld>
            <a:endParaRPr lang="fr-FR"/>
          </a:p>
        </p:txBody>
      </p:sp>
    </p:spTree>
    <p:extLst>
      <p:ext uri="{BB962C8B-B14F-4D97-AF65-F5344CB8AC3E}">
        <p14:creationId xmlns:p14="http://schemas.microsoft.com/office/powerpoint/2010/main" val="297289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nous intéresser maintenant aux données en notre possession pour ce projet</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5</a:t>
            </a:fld>
            <a:endParaRPr lang="fr-FR"/>
          </a:p>
        </p:txBody>
      </p:sp>
    </p:spTree>
    <p:extLst>
      <p:ext uri="{BB962C8B-B14F-4D97-AF65-F5344CB8AC3E}">
        <p14:creationId xmlns:p14="http://schemas.microsoft.com/office/powerpoint/2010/main" val="40068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Le </a:t>
            </a:r>
            <a:r>
              <a:rPr lang="fr-FR" sz="1200" dirty="0" err="1">
                <a:solidFill>
                  <a:schemeClr val="tx1"/>
                </a:solidFill>
              </a:rPr>
              <a:t>dataset</a:t>
            </a:r>
            <a:r>
              <a:rPr lang="fr-FR" sz="1200" dirty="0">
                <a:solidFill>
                  <a:schemeClr val="tx1"/>
                </a:solidFill>
              </a:rPr>
              <a:t> est composé de </a:t>
            </a:r>
            <a:r>
              <a:rPr lang="fr-FR" sz="1200" b="1" dirty="0">
                <a:solidFill>
                  <a:schemeClr val="tx1"/>
                </a:solidFill>
              </a:rPr>
              <a:t>1050 produits </a:t>
            </a:r>
            <a:r>
              <a:rPr lang="fr-FR" sz="1200" dirty="0">
                <a:solidFill>
                  <a:schemeClr val="tx1"/>
                </a:solidFill>
              </a:rPr>
              <a:t>issus du site e-commerce Indien </a:t>
            </a:r>
            <a:r>
              <a:rPr lang="fr-FR" sz="1200" dirty="0" err="1">
                <a:solidFill>
                  <a:schemeClr val="tx1"/>
                </a:solidFill>
              </a:rPr>
              <a:t>FlipKart</a:t>
            </a:r>
            <a:r>
              <a:rPr lang="fr-FR" sz="1200" dirty="0">
                <a:solidFill>
                  <a:schemeClr val="tx1"/>
                </a:solidFill>
              </a:rPr>
              <a:t> correspondant aux 1 050 lignes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On retrouve 15 colonnes et </a:t>
            </a:r>
            <a:r>
              <a:rPr lang="fr-FR" b="1" dirty="0"/>
              <a:t>peu de données manquantes </a:t>
            </a:r>
            <a:r>
              <a:rPr lang="fr-FR" dirty="0"/>
              <a:t>(sauf sur la variable brand). </a:t>
            </a:r>
          </a:p>
          <a:p>
            <a:r>
              <a:rPr lang="fr-FR" dirty="0"/>
              <a:t>Il n'y a </a:t>
            </a:r>
            <a:r>
              <a:rPr lang="fr-FR" b="1" dirty="0"/>
              <a:t>aucun doublon</a:t>
            </a:r>
            <a:r>
              <a:rPr lang="fr-FR" dirty="0"/>
              <a:t>. </a:t>
            </a:r>
          </a:p>
          <a:p>
            <a:endParaRPr lang="fr-FR" dirty="0"/>
          </a:p>
          <a:p>
            <a:r>
              <a:rPr lang="fr-FR" dirty="0"/>
              <a:t>Les produits ont été rajoutés entre le </a:t>
            </a:r>
            <a:r>
              <a:rPr lang="fr-FR" b="1" dirty="0"/>
              <a:t>01 décembre 2015 et le 26 juin 2016</a:t>
            </a:r>
            <a:r>
              <a:rPr lang="fr-FR" dirty="0"/>
              <a:t>, équitablement entre les deux années et de manière plus régulière depuis mars 2016. </a:t>
            </a:r>
          </a:p>
          <a:p>
            <a:r>
              <a:rPr lang="fr-FR" dirty="0"/>
              <a:t>Chaque produit possède une </a:t>
            </a:r>
            <a:r>
              <a:rPr lang="fr-FR" b="1" dirty="0"/>
              <a:t>description en anglais</a:t>
            </a:r>
            <a:r>
              <a:rPr lang="fr-FR" dirty="0"/>
              <a:t>, est illustré par une </a:t>
            </a:r>
            <a:r>
              <a:rPr lang="fr-FR" b="1" dirty="0"/>
              <a:t>photo en couleur</a:t>
            </a:r>
            <a:r>
              <a:rPr lang="fr-FR" dirty="0"/>
              <a:t>, et est associé à des </a:t>
            </a:r>
            <a:r>
              <a:rPr lang="fr-FR" b="1" dirty="0"/>
              <a:t>catégories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6</a:t>
            </a:fld>
            <a:endParaRPr lang="fr-FR"/>
          </a:p>
        </p:txBody>
      </p:sp>
    </p:spTree>
    <p:extLst>
      <p:ext uri="{BB962C8B-B14F-4D97-AF65-F5344CB8AC3E}">
        <p14:creationId xmlns:p14="http://schemas.microsoft.com/office/powerpoint/2010/main" val="227411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remarquons que le </a:t>
            </a:r>
            <a:r>
              <a:rPr lang="fr-FR" dirty="0" err="1"/>
              <a:t>product_category_tree</a:t>
            </a:r>
            <a:r>
              <a:rPr lang="fr-FR" dirty="0"/>
              <a:t> possède plusieurs niveaux identifiables grâce au </a:t>
            </a:r>
            <a:r>
              <a:rPr lang="fr-FR" b="1" dirty="0"/>
              <a:t>chevron</a:t>
            </a:r>
            <a:r>
              <a:rPr lang="fr-FR" dirty="0"/>
              <a:t> et que les produits ne possèdent pas tous le même nombre de niveaux. </a:t>
            </a:r>
          </a:p>
          <a:p>
            <a:pPr rtl="0">
              <a:buFont typeface="Arial" panose="020B0604020202020204" pitchFamily="34" charset="0"/>
              <a:buNone/>
            </a:pPr>
            <a:r>
              <a:rPr lang="fr-FR" dirty="0"/>
              <a:t>Les produits comportent une catégorie principale et jusqu'à 6 sous-catégories supplémentaires</a:t>
            </a:r>
          </a:p>
          <a:p>
            <a:pPr rtl="0">
              <a:buFont typeface="Arial" panose="020B0604020202020204" pitchFamily="34" charset="0"/>
              <a:buNone/>
            </a:pPr>
            <a:r>
              <a:rPr lang="fr-FR" dirty="0"/>
              <a:t>Seul le niveau principal Cat_0 comporte 7 catégories qui sont distribuées de manière </a:t>
            </a:r>
            <a:r>
              <a:rPr lang="fr-FR" b="1" dirty="0"/>
              <a:t>homogène</a:t>
            </a:r>
            <a:r>
              <a:rPr lang="fr-FR" dirty="0"/>
              <a:t> comportant chacune 150 images</a:t>
            </a:r>
          </a:p>
          <a:p>
            <a:pPr rtl="0"/>
            <a:r>
              <a:rPr lang="fr-FR" dirty="0"/>
              <a:t>Nous allons donc utiliser le </a:t>
            </a:r>
            <a:r>
              <a:rPr lang="fr-FR" b="1" dirty="0"/>
              <a:t>Cat_0</a:t>
            </a:r>
            <a:r>
              <a:rPr lang="fr-FR" dirty="0"/>
              <a:t> pour la suite de nos analyses.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7</a:t>
            </a:fld>
            <a:endParaRPr lang="fr-FR"/>
          </a:p>
        </p:txBody>
      </p:sp>
    </p:spTree>
    <p:extLst>
      <p:ext uri="{BB962C8B-B14F-4D97-AF65-F5344CB8AC3E}">
        <p14:creationId xmlns:p14="http://schemas.microsoft.com/office/powerpoint/2010/main" val="11064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 variables de droite ne seront pas conservées pour l’analyse car soit elles ne </a:t>
            </a:r>
            <a:r>
              <a:rPr lang="fr-FR" b="1" dirty="0"/>
              <a:t>permettent pas d’identifier le produit, soit elles sont redondantes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8</a:t>
            </a:fld>
            <a:endParaRPr lang="fr-FR"/>
          </a:p>
        </p:txBody>
      </p:sp>
    </p:spTree>
    <p:extLst>
      <p:ext uri="{BB962C8B-B14F-4D97-AF65-F5344CB8AC3E}">
        <p14:creationId xmlns:p14="http://schemas.microsoft.com/office/powerpoint/2010/main" val="413599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maintenant les différents prétraitements effectués sur les données textuelles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9</a:t>
            </a:fld>
            <a:endParaRPr lang="fr-FR"/>
          </a:p>
        </p:txBody>
      </p:sp>
    </p:spTree>
    <p:extLst>
      <p:ext uri="{BB962C8B-B14F-4D97-AF65-F5344CB8AC3E}">
        <p14:creationId xmlns:p14="http://schemas.microsoft.com/office/powerpoint/2010/main" val="157064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CF994FD-A432-4324-8F35-260A0890FFE3}"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41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0B8260-FD70-4049-820D-ABB3159AEBDC}"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3256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9880759-245A-47E8-B853-09F8BEECB710}"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35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ECEC8B-A80F-44F1-9B88-DB1B6AB861FF}"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9901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F795E4-5AFC-4483-B700-C056616DFAFE}"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7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C124E64-D8D4-4A8D-A124-2DFA235C9AF9}" type="datetime1">
              <a:rPr lang="en-US" smtClean="0"/>
              <a:t>3/1/2023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437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12FD07B-6492-4ED8-AB22-D91534C50E00}" type="datetime1">
              <a:rPr lang="en-US" smtClean="0"/>
              <a:t>3/1/2023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883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4B29216-72DF-4CEC-9E25-8C97709043AD}" type="datetime1">
              <a:rPr lang="en-US" smtClean="0"/>
              <a:t>3/1/2023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7366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3E07DD-3E34-427F-9B10-333C719463D7}" type="datetime1">
              <a:rPr lang="en-US" smtClean="0"/>
              <a:t>3/1/2023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4207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FB741A-3947-4ECB-93B4-1D1C292C4738}" type="datetime1">
              <a:rPr lang="en-US" smtClean="0"/>
              <a:t>3/1/2023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6595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260F5C-4C35-4440-AFBD-A58FF2955160}" type="datetime1">
              <a:rPr lang="en-US" smtClean="0"/>
              <a:t>3/1/2023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8423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618123C-A0AE-404F-96AC-ABAAA63C0C8F}" type="datetime1">
              <a:rPr lang="en-US" smtClean="0"/>
              <a:t>3/1/2023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3588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6.png"/><Relationship Id="rId4" Type="http://schemas.openxmlformats.org/officeDocument/2006/relationships/diagramLayout" Target="../diagrams/layout5.xml"/><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1CD62B-078C-40AB-8FFB-FB1CB2BC6218}"/>
              </a:ext>
            </a:extLst>
          </p:cNvPr>
          <p:cNvSpPr>
            <a:spLocks noGrp="1"/>
          </p:cNvSpPr>
          <p:nvPr>
            <p:ph type="ctrTitle"/>
          </p:nvPr>
        </p:nvSpPr>
        <p:spPr>
          <a:xfrm>
            <a:off x="1298774" y="1894788"/>
            <a:ext cx="6806141" cy="3311768"/>
          </a:xfrm>
        </p:spPr>
        <p:txBody>
          <a:bodyPr>
            <a:noAutofit/>
          </a:bodyPr>
          <a:lstStyle/>
          <a:p>
            <a:pPr algn="l"/>
            <a:br>
              <a:rPr lang="fr-FR" sz="4000" dirty="0"/>
            </a:br>
            <a:br>
              <a:rPr lang="fr-FR" sz="4000" dirty="0"/>
            </a:br>
            <a:r>
              <a:rPr lang="fr-FR" sz="4000" dirty="0"/>
              <a:t>#6 Classifiez automatiquement des biens de consommation</a:t>
            </a:r>
            <a:br>
              <a:rPr lang="fr-FR" sz="4000" dirty="0"/>
            </a:br>
            <a:br>
              <a:rPr lang="fr-FR" sz="4000" dirty="0"/>
            </a:br>
            <a:r>
              <a:rPr lang="fr-FR" sz="1800" dirty="0"/>
              <a:t>Soutenance Emilie </a:t>
            </a:r>
            <a:r>
              <a:rPr lang="fr-FR" sz="1800" dirty="0" err="1"/>
              <a:t>Groschêne</a:t>
            </a:r>
            <a:r>
              <a:rPr lang="fr-FR" sz="1800" dirty="0"/>
              <a:t> le 03/03/2023</a:t>
            </a:r>
            <a:br>
              <a:rPr lang="fr-FR" sz="1800" dirty="0"/>
            </a:br>
            <a:r>
              <a:rPr lang="fr-FR" sz="1800" dirty="0"/>
              <a:t>Evaluateur: Alexandre </a:t>
            </a:r>
            <a:r>
              <a:rPr lang="fr-FR" sz="1800" dirty="0" err="1"/>
              <a:t>Gazagnes</a:t>
            </a:r>
            <a:br>
              <a:rPr lang="fr-FR" sz="1800" dirty="0"/>
            </a:br>
            <a:r>
              <a:rPr lang="fr-FR" sz="1800" dirty="0"/>
              <a:t>Mentor: </a:t>
            </a:r>
            <a:r>
              <a:rPr lang="fr-FR" sz="1800" dirty="0" err="1"/>
              <a:t>Lea</a:t>
            </a:r>
            <a:r>
              <a:rPr lang="fr-FR" sz="1800" dirty="0"/>
              <a:t> Naccache</a:t>
            </a:r>
          </a:p>
        </p:txBody>
      </p:sp>
      <p:sp>
        <p:nvSpPr>
          <p:cNvPr id="8" name="Espace réservé du numéro de diapositive 7">
            <a:extLst>
              <a:ext uri="{FF2B5EF4-FFF2-40B4-BE49-F238E27FC236}">
                <a16:creationId xmlns:a16="http://schemas.microsoft.com/office/drawing/2014/main" id="{C9A513AF-09C8-48CE-82F2-34DAF9B407C8}"/>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4" name="Image 3">
            <a:extLst>
              <a:ext uri="{FF2B5EF4-FFF2-40B4-BE49-F238E27FC236}">
                <a16:creationId xmlns:a16="http://schemas.microsoft.com/office/drawing/2014/main" id="{B48CC80D-A190-E5E6-AF69-25F84575668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8104915" y="1569768"/>
            <a:ext cx="2937399" cy="2622678"/>
          </a:xfrm>
          <a:prstGeom prst="rect">
            <a:avLst/>
          </a:prstGeom>
        </p:spPr>
      </p:pic>
    </p:spTree>
    <p:extLst>
      <p:ext uri="{BB962C8B-B14F-4D97-AF65-F5344CB8AC3E}">
        <p14:creationId xmlns:p14="http://schemas.microsoft.com/office/powerpoint/2010/main" val="266257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362050812"/>
              </p:ext>
            </p:extLst>
          </p:nvPr>
        </p:nvGraphicFramePr>
        <p:xfrm>
          <a:off x="1207911" y="757238"/>
          <a:ext cx="9776178" cy="5579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5400000">
            <a:off x="3358258" y="-6538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2252610" y="1088996"/>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11" name="Image 10">
            <a:extLst>
              <a:ext uri="{FF2B5EF4-FFF2-40B4-BE49-F238E27FC236}">
                <a16:creationId xmlns:a16="http://schemas.microsoft.com/office/drawing/2014/main" id="{4A2A5AED-E413-0971-EE68-FAC58609FD82}"/>
              </a:ext>
            </a:extLst>
          </p:cNvPr>
          <p:cNvPicPr>
            <a:picLocks noChangeAspect="1"/>
          </p:cNvPicPr>
          <p:nvPr/>
        </p:nvPicPr>
        <p:blipFill>
          <a:blip r:embed="rId8">
            <a:duotone>
              <a:schemeClr val="accent3">
                <a:shade val="45000"/>
                <a:satMod val="135000"/>
              </a:schemeClr>
              <a:prstClr val="white"/>
            </a:duotone>
          </a:blip>
          <a:stretch>
            <a:fillRect/>
          </a:stretch>
        </p:blipFill>
        <p:spPr>
          <a:xfrm>
            <a:off x="1771200" y="758194"/>
            <a:ext cx="962819" cy="1061713"/>
          </a:xfrm>
          <a:prstGeom prst="rect">
            <a:avLst/>
          </a:prstGeom>
        </p:spPr>
      </p:pic>
    </p:spTree>
    <p:extLst>
      <p:ext uri="{BB962C8B-B14F-4D97-AF65-F5344CB8AC3E}">
        <p14:creationId xmlns:p14="http://schemas.microsoft.com/office/powerpoint/2010/main" val="97927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24795"/>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19" name="Image 18">
            <a:extLst>
              <a:ext uri="{FF2B5EF4-FFF2-40B4-BE49-F238E27FC236}">
                <a16:creationId xmlns:a16="http://schemas.microsoft.com/office/drawing/2014/main" id="{715CB0E3-4CD5-43E9-58C7-754C844C183A}"/>
              </a:ext>
            </a:extLst>
          </p:cNvPr>
          <p:cNvPicPr>
            <a:picLocks noChangeAspect="1"/>
          </p:cNvPicPr>
          <p:nvPr/>
        </p:nvPicPr>
        <p:blipFill>
          <a:blip r:embed="rId3"/>
          <a:stretch>
            <a:fillRect/>
          </a:stretch>
        </p:blipFill>
        <p:spPr>
          <a:xfrm>
            <a:off x="5311740" y="818378"/>
            <a:ext cx="6287142" cy="5221243"/>
          </a:xfrm>
          <a:prstGeom prst="rect">
            <a:avLst/>
          </a:prstGeom>
        </p:spPr>
      </p:pic>
      <p:sp>
        <p:nvSpPr>
          <p:cNvPr id="26" name="ZoneTexte 25">
            <a:extLst>
              <a:ext uri="{FF2B5EF4-FFF2-40B4-BE49-F238E27FC236}">
                <a16:creationId xmlns:a16="http://schemas.microsoft.com/office/drawing/2014/main" id="{9D7F5C59-6B53-2F1F-420F-AF7193DCE68B}"/>
              </a:ext>
            </a:extLst>
          </p:cNvPr>
          <p:cNvSpPr txBox="1"/>
          <p:nvPr/>
        </p:nvSpPr>
        <p:spPr>
          <a:xfrm>
            <a:off x="307405" y="1538377"/>
            <a:ext cx="4747480" cy="4093428"/>
          </a:xfrm>
          <a:prstGeom prst="rect">
            <a:avLst/>
          </a:prstGeom>
          <a:noFill/>
        </p:spPr>
        <p:txBody>
          <a:bodyPr wrap="square" rtlCol="0">
            <a:spAutoFit/>
          </a:bodyPr>
          <a:lstStyle/>
          <a:p>
            <a:pPr algn="just"/>
            <a:r>
              <a:rPr lang="fr-FR" sz="2000" b="1" dirty="0">
                <a:solidFill>
                  <a:schemeClr val="accent1"/>
                </a:solidFill>
                <a:effectLst>
                  <a:outerShdw blurRad="38100" dist="38100" dir="2700000" algn="tl">
                    <a:srgbClr val="000000">
                      <a:alpha val="43137"/>
                    </a:srgbClr>
                  </a:outerShdw>
                </a:effectLst>
              </a:rPr>
              <a:t>Plus fréquents: </a:t>
            </a:r>
            <a:r>
              <a:rPr lang="fr-FR" sz="2000" dirty="0"/>
              <a:t>n’apportent </a:t>
            </a:r>
            <a:r>
              <a:rPr lang="fr-FR" sz="2000" b="1" dirty="0"/>
              <a:t>pas de valeur informative</a:t>
            </a:r>
            <a:r>
              <a:rPr lang="fr-FR" sz="2000" dirty="0"/>
              <a:t>. Seront considérés comme des </a:t>
            </a:r>
            <a:r>
              <a:rPr lang="fr-FR" sz="2000" b="1" dirty="0" err="1"/>
              <a:t>stopwords</a:t>
            </a:r>
            <a:r>
              <a:rPr lang="fr-FR" sz="2000" dirty="0"/>
              <a:t>:</a:t>
            </a:r>
          </a:p>
          <a:p>
            <a:pPr algn="just"/>
            <a:r>
              <a:rPr lang="fr-FR" sz="2000" i="1" dirty="0" err="1"/>
              <a:t>Rs</a:t>
            </a:r>
            <a:r>
              <a:rPr lang="fr-FR" sz="2000" i="1" dirty="0"/>
              <a:t>, </a:t>
            </a:r>
            <a:r>
              <a:rPr lang="fr-FR" sz="2000" i="1" dirty="0" err="1"/>
              <a:t>products</a:t>
            </a:r>
            <a:r>
              <a:rPr lang="fr-FR" sz="2000" i="1" dirty="0"/>
              <a:t>, free, </a:t>
            </a:r>
            <a:r>
              <a:rPr lang="fr-FR" sz="2000" i="1" dirty="0" err="1"/>
              <a:t>buy</a:t>
            </a:r>
            <a:r>
              <a:rPr lang="fr-FR" sz="2000" i="1" dirty="0"/>
              <a:t>, </a:t>
            </a:r>
            <a:r>
              <a:rPr lang="fr-FR" sz="2000" i="1" dirty="0" err="1"/>
              <a:t>delivery</a:t>
            </a:r>
            <a:r>
              <a:rPr lang="fr-FR" sz="2000" i="1" dirty="0"/>
              <a:t>, cash, shipping, </a:t>
            </a:r>
            <a:r>
              <a:rPr lang="fr-FR" sz="2000" i="1" dirty="0" err="1"/>
              <a:t>genuine</a:t>
            </a:r>
            <a:r>
              <a:rPr lang="fr-FR" sz="2000" i="1" dirty="0"/>
              <a:t>, replacement, cm, </a:t>
            </a:r>
            <a:r>
              <a:rPr lang="fr-FR" sz="2000" i="1" dirty="0" err="1"/>
              <a:t>day</a:t>
            </a:r>
            <a:r>
              <a:rPr lang="fr-FR" sz="2000" i="1" dirty="0"/>
              <a:t>, </a:t>
            </a:r>
            <a:r>
              <a:rPr lang="fr-FR" sz="2000" i="1" dirty="0" err="1"/>
              <a:t>flipkart</a:t>
            </a:r>
            <a:r>
              <a:rPr lang="fr-FR" sz="2000" i="1" dirty="0"/>
              <a:t>, com …</a:t>
            </a:r>
          </a:p>
          <a:p>
            <a:pPr algn="just"/>
            <a:endParaRPr lang="fr-FR" sz="2000" dirty="0"/>
          </a:p>
          <a:p>
            <a:pPr algn="just"/>
            <a:r>
              <a:rPr lang="fr-FR" sz="2000" b="1" dirty="0">
                <a:solidFill>
                  <a:schemeClr val="accent1"/>
                </a:solidFill>
                <a:effectLst>
                  <a:outerShdw blurRad="38100" dist="38100" dir="2700000" algn="tl">
                    <a:srgbClr val="000000">
                      <a:alpha val="43137"/>
                    </a:srgbClr>
                  </a:outerShdw>
                </a:effectLst>
              </a:rPr>
              <a:t>Moins fréquents: </a:t>
            </a:r>
            <a:r>
              <a:rPr lang="fr-FR" sz="2000" dirty="0"/>
              <a:t>seront également </a:t>
            </a:r>
            <a:r>
              <a:rPr lang="fr-FR" sz="2000" b="1" dirty="0"/>
              <a:t>écartés</a:t>
            </a:r>
            <a:r>
              <a:rPr lang="fr-FR" sz="2000" dirty="0"/>
              <a:t>:</a:t>
            </a:r>
          </a:p>
          <a:p>
            <a:pPr algn="just"/>
            <a:r>
              <a:rPr lang="fr-FR" sz="2000" i="1" dirty="0" err="1"/>
              <a:t>Dropping</a:t>
            </a:r>
            <a:r>
              <a:rPr lang="fr-FR" sz="2000" i="1" dirty="0"/>
              <a:t>, mx, acer, structure, </a:t>
            </a:r>
            <a:r>
              <a:rPr lang="fr-FR" sz="2000" i="1" dirty="0" err="1"/>
              <a:t>covering</a:t>
            </a:r>
            <a:r>
              <a:rPr lang="fr-FR" sz="2000" i="1" dirty="0"/>
              <a:t>, </a:t>
            </a:r>
            <a:r>
              <a:rPr lang="fr-FR" sz="2000" i="1" dirty="0" err="1"/>
              <a:t>liabilities</a:t>
            </a:r>
            <a:r>
              <a:rPr lang="fr-FR" sz="2000" i="1" dirty="0"/>
              <a:t>, </a:t>
            </a:r>
            <a:r>
              <a:rPr lang="fr-FR" sz="2000" i="1" dirty="0" err="1"/>
              <a:t>opportunity</a:t>
            </a:r>
            <a:r>
              <a:rPr lang="fr-FR" sz="2000" i="1" dirty="0"/>
              <a:t>, </a:t>
            </a:r>
            <a:r>
              <a:rPr lang="fr-FR" sz="2000" i="1" dirty="0" err="1"/>
              <a:t>loss</a:t>
            </a:r>
            <a:r>
              <a:rPr lang="fr-FR" sz="2000" i="1" dirty="0"/>
              <a:t>, </a:t>
            </a:r>
            <a:r>
              <a:rPr lang="fr-FR" sz="2000" i="1" dirty="0" err="1"/>
              <a:t>derivatives</a:t>
            </a:r>
            <a:r>
              <a:rPr lang="fr-FR" sz="2000" i="1" dirty="0"/>
              <a:t>, </a:t>
            </a:r>
            <a:r>
              <a:rPr lang="fr-FR" sz="2000" i="1" dirty="0" err="1"/>
              <a:t>woman</a:t>
            </a:r>
            <a:r>
              <a:rPr lang="fr-FR" sz="2000" i="1" dirty="0"/>
              <a:t>, </a:t>
            </a:r>
            <a:r>
              <a:rPr lang="fr-FR" sz="2000" i="1" dirty="0" err="1"/>
              <a:t>ingress</a:t>
            </a:r>
            <a:r>
              <a:rPr lang="fr-FR" sz="2000" i="1" dirty="0"/>
              <a:t> … </a:t>
            </a:r>
          </a:p>
          <a:p>
            <a:pPr marL="342900" indent="-342900" algn="just">
              <a:buFontTx/>
              <a:buChar char="-"/>
            </a:pPr>
            <a:endParaRPr lang="fr-FR" sz="2000" dirty="0"/>
          </a:p>
        </p:txBody>
      </p:sp>
    </p:spTree>
    <p:extLst>
      <p:ext uri="{BB962C8B-B14F-4D97-AF65-F5344CB8AC3E}">
        <p14:creationId xmlns:p14="http://schemas.microsoft.com/office/powerpoint/2010/main" val="218944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5" name="Image 4">
            <a:extLst>
              <a:ext uri="{FF2B5EF4-FFF2-40B4-BE49-F238E27FC236}">
                <a16:creationId xmlns:a16="http://schemas.microsoft.com/office/drawing/2014/main" id="{243B2592-6664-6A05-8848-24CDA7C8D593}"/>
              </a:ext>
            </a:extLst>
          </p:cNvPr>
          <p:cNvPicPr>
            <a:picLocks noChangeAspect="1"/>
          </p:cNvPicPr>
          <p:nvPr/>
        </p:nvPicPr>
        <p:blipFill>
          <a:blip r:embed="rId3"/>
          <a:stretch>
            <a:fillRect/>
          </a:stretch>
        </p:blipFill>
        <p:spPr>
          <a:xfrm>
            <a:off x="193605" y="1402901"/>
            <a:ext cx="2857949" cy="1700996"/>
          </a:xfrm>
          <a:prstGeom prst="rect">
            <a:avLst/>
          </a:prstGeom>
        </p:spPr>
      </p:pic>
      <p:pic>
        <p:nvPicPr>
          <p:cNvPr id="9" name="Image 8">
            <a:extLst>
              <a:ext uri="{FF2B5EF4-FFF2-40B4-BE49-F238E27FC236}">
                <a16:creationId xmlns:a16="http://schemas.microsoft.com/office/drawing/2014/main" id="{7E129B48-E311-BFA0-35F6-D5FC150B0CF4}"/>
              </a:ext>
            </a:extLst>
          </p:cNvPr>
          <p:cNvPicPr>
            <a:picLocks noChangeAspect="1"/>
          </p:cNvPicPr>
          <p:nvPr/>
        </p:nvPicPr>
        <p:blipFill>
          <a:blip r:embed="rId4"/>
          <a:stretch>
            <a:fillRect/>
          </a:stretch>
        </p:blipFill>
        <p:spPr>
          <a:xfrm>
            <a:off x="6286828" y="1402901"/>
            <a:ext cx="2738642" cy="1762563"/>
          </a:xfrm>
          <a:prstGeom prst="rect">
            <a:avLst/>
          </a:prstGeom>
        </p:spPr>
      </p:pic>
      <p:pic>
        <p:nvPicPr>
          <p:cNvPr id="11" name="Image 10">
            <a:extLst>
              <a:ext uri="{FF2B5EF4-FFF2-40B4-BE49-F238E27FC236}">
                <a16:creationId xmlns:a16="http://schemas.microsoft.com/office/drawing/2014/main" id="{D43E7014-3EE0-707B-B836-794F4C46C17C}"/>
              </a:ext>
            </a:extLst>
          </p:cNvPr>
          <p:cNvPicPr>
            <a:picLocks noChangeAspect="1"/>
          </p:cNvPicPr>
          <p:nvPr/>
        </p:nvPicPr>
        <p:blipFill>
          <a:blip r:embed="rId5"/>
          <a:stretch>
            <a:fillRect/>
          </a:stretch>
        </p:blipFill>
        <p:spPr>
          <a:xfrm>
            <a:off x="263525" y="3580904"/>
            <a:ext cx="2873240" cy="1968283"/>
          </a:xfrm>
          <a:prstGeom prst="rect">
            <a:avLst/>
          </a:prstGeom>
        </p:spPr>
      </p:pic>
      <p:pic>
        <p:nvPicPr>
          <p:cNvPr id="13" name="Image 12">
            <a:extLst>
              <a:ext uri="{FF2B5EF4-FFF2-40B4-BE49-F238E27FC236}">
                <a16:creationId xmlns:a16="http://schemas.microsoft.com/office/drawing/2014/main" id="{E27EE565-8A66-8870-B308-5C4604D0AE42}"/>
              </a:ext>
            </a:extLst>
          </p:cNvPr>
          <p:cNvPicPr>
            <a:picLocks noChangeAspect="1"/>
          </p:cNvPicPr>
          <p:nvPr/>
        </p:nvPicPr>
        <p:blipFill>
          <a:blip r:embed="rId6"/>
          <a:stretch>
            <a:fillRect/>
          </a:stretch>
        </p:blipFill>
        <p:spPr>
          <a:xfrm>
            <a:off x="6160560" y="3596394"/>
            <a:ext cx="3159151" cy="1971720"/>
          </a:xfrm>
          <a:prstGeom prst="rect">
            <a:avLst/>
          </a:prstGeom>
        </p:spPr>
      </p:pic>
      <p:pic>
        <p:nvPicPr>
          <p:cNvPr id="21" name="Image 20">
            <a:extLst>
              <a:ext uri="{FF2B5EF4-FFF2-40B4-BE49-F238E27FC236}">
                <a16:creationId xmlns:a16="http://schemas.microsoft.com/office/drawing/2014/main" id="{25F99796-C7BA-478B-81E9-86C11F3C80D5}"/>
              </a:ext>
            </a:extLst>
          </p:cNvPr>
          <p:cNvPicPr>
            <a:picLocks noChangeAspect="1"/>
          </p:cNvPicPr>
          <p:nvPr/>
        </p:nvPicPr>
        <p:blipFill>
          <a:blip r:embed="rId7"/>
          <a:stretch>
            <a:fillRect/>
          </a:stretch>
        </p:blipFill>
        <p:spPr>
          <a:xfrm>
            <a:off x="3051554" y="1384571"/>
            <a:ext cx="2738643" cy="1825762"/>
          </a:xfrm>
          <a:prstGeom prst="rect">
            <a:avLst/>
          </a:prstGeom>
        </p:spPr>
      </p:pic>
      <p:pic>
        <p:nvPicPr>
          <p:cNvPr id="23" name="Image 22">
            <a:extLst>
              <a:ext uri="{FF2B5EF4-FFF2-40B4-BE49-F238E27FC236}">
                <a16:creationId xmlns:a16="http://schemas.microsoft.com/office/drawing/2014/main" id="{86B9F133-8477-AF3B-2745-8D20A371914C}"/>
              </a:ext>
            </a:extLst>
          </p:cNvPr>
          <p:cNvPicPr>
            <a:picLocks noChangeAspect="1"/>
          </p:cNvPicPr>
          <p:nvPr/>
        </p:nvPicPr>
        <p:blipFill>
          <a:blip r:embed="rId8"/>
          <a:stretch>
            <a:fillRect/>
          </a:stretch>
        </p:blipFill>
        <p:spPr>
          <a:xfrm>
            <a:off x="9140447" y="1384571"/>
            <a:ext cx="2562463" cy="1715035"/>
          </a:xfrm>
          <a:prstGeom prst="rect">
            <a:avLst/>
          </a:prstGeom>
        </p:spPr>
      </p:pic>
      <p:pic>
        <p:nvPicPr>
          <p:cNvPr id="25" name="Image 24">
            <a:extLst>
              <a:ext uri="{FF2B5EF4-FFF2-40B4-BE49-F238E27FC236}">
                <a16:creationId xmlns:a16="http://schemas.microsoft.com/office/drawing/2014/main" id="{526FD8EF-A3C4-B9BD-961C-96E57EC60964}"/>
              </a:ext>
            </a:extLst>
          </p:cNvPr>
          <p:cNvPicPr>
            <a:picLocks noChangeAspect="1"/>
          </p:cNvPicPr>
          <p:nvPr/>
        </p:nvPicPr>
        <p:blipFill>
          <a:blip r:embed="rId9"/>
          <a:stretch>
            <a:fillRect/>
          </a:stretch>
        </p:blipFill>
        <p:spPr>
          <a:xfrm>
            <a:off x="3070509" y="3588831"/>
            <a:ext cx="3159151" cy="1920268"/>
          </a:xfrm>
          <a:prstGeom prst="rect">
            <a:avLst/>
          </a:prstGeom>
        </p:spPr>
      </p:pic>
      <p:pic>
        <p:nvPicPr>
          <p:cNvPr id="27" name="Image 26">
            <a:extLst>
              <a:ext uri="{FF2B5EF4-FFF2-40B4-BE49-F238E27FC236}">
                <a16:creationId xmlns:a16="http://schemas.microsoft.com/office/drawing/2014/main" id="{4969DD48-864C-6EB7-5671-58F363D2F178}"/>
              </a:ext>
            </a:extLst>
          </p:cNvPr>
          <p:cNvPicPr>
            <a:picLocks noChangeAspect="1"/>
          </p:cNvPicPr>
          <p:nvPr/>
        </p:nvPicPr>
        <p:blipFill>
          <a:blip r:embed="rId10"/>
          <a:stretch>
            <a:fillRect/>
          </a:stretch>
        </p:blipFill>
        <p:spPr>
          <a:xfrm>
            <a:off x="9242997" y="3696682"/>
            <a:ext cx="2955047" cy="1704566"/>
          </a:xfrm>
          <a:prstGeom prst="rect">
            <a:avLst/>
          </a:prstGeom>
        </p:spPr>
      </p:pic>
      <p:sp>
        <p:nvSpPr>
          <p:cNvPr id="28" name="Ellipse 27">
            <a:extLst>
              <a:ext uri="{FF2B5EF4-FFF2-40B4-BE49-F238E27FC236}">
                <a16:creationId xmlns:a16="http://schemas.microsoft.com/office/drawing/2014/main" id="{27FE3F42-7849-AFB2-BBB8-BC296EF4B765}"/>
              </a:ext>
            </a:extLst>
          </p:cNvPr>
          <p:cNvSpPr/>
          <p:nvPr/>
        </p:nvSpPr>
        <p:spPr>
          <a:xfrm>
            <a:off x="398374" y="1996966"/>
            <a:ext cx="2538203"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5CA19010-2821-8668-DB37-D583382F6ADC}"/>
              </a:ext>
            </a:extLst>
          </p:cNvPr>
          <p:cNvSpPr/>
          <p:nvPr/>
        </p:nvSpPr>
        <p:spPr>
          <a:xfrm>
            <a:off x="3408723" y="2448910"/>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A6B4747D-EFA4-9946-C673-F24747830A38}"/>
              </a:ext>
            </a:extLst>
          </p:cNvPr>
          <p:cNvSpPr/>
          <p:nvPr/>
        </p:nvSpPr>
        <p:spPr>
          <a:xfrm>
            <a:off x="4014587" y="1714151"/>
            <a:ext cx="812575" cy="202589"/>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123E5324-E5E6-9AB9-BC7A-57DB59EB354C}"/>
              </a:ext>
            </a:extLst>
          </p:cNvPr>
          <p:cNvSpPr/>
          <p:nvPr/>
        </p:nvSpPr>
        <p:spPr>
          <a:xfrm>
            <a:off x="2314209" y="2819482"/>
            <a:ext cx="737346" cy="22349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1E61B086-0FDB-6277-9FB2-9706AE6B9D11}"/>
              </a:ext>
            </a:extLst>
          </p:cNvPr>
          <p:cNvSpPr/>
          <p:nvPr/>
        </p:nvSpPr>
        <p:spPr>
          <a:xfrm>
            <a:off x="3548185" y="1820224"/>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6E366A51-AEF8-3570-3EA8-BE8C15BA74F0}"/>
              </a:ext>
            </a:extLst>
          </p:cNvPr>
          <p:cNvSpPr/>
          <p:nvPr/>
        </p:nvSpPr>
        <p:spPr>
          <a:xfrm>
            <a:off x="193604" y="2745870"/>
            <a:ext cx="638323" cy="28012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F521F9E2-1440-ED6D-2F16-9392A8B61865}"/>
              </a:ext>
            </a:extLst>
          </p:cNvPr>
          <p:cNvSpPr/>
          <p:nvPr/>
        </p:nvSpPr>
        <p:spPr>
          <a:xfrm>
            <a:off x="6560388" y="2427663"/>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60AAD425-9E52-1442-F188-9C97B59B27C6}"/>
              </a:ext>
            </a:extLst>
          </p:cNvPr>
          <p:cNvSpPr/>
          <p:nvPr/>
        </p:nvSpPr>
        <p:spPr>
          <a:xfrm>
            <a:off x="10128290" y="2300162"/>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A981AC41-FE51-EAC9-ED67-3CA148EB8847}"/>
              </a:ext>
            </a:extLst>
          </p:cNvPr>
          <p:cNvSpPr/>
          <p:nvPr/>
        </p:nvSpPr>
        <p:spPr>
          <a:xfrm>
            <a:off x="7500848" y="2109759"/>
            <a:ext cx="1574620"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19700E9-5505-04C0-B9C1-7AC4F50FDC61}"/>
              </a:ext>
            </a:extLst>
          </p:cNvPr>
          <p:cNvSpPr/>
          <p:nvPr/>
        </p:nvSpPr>
        <p:spPr>
          <a:xfrm>
            <a:off x="9242997" y="1695165"/>
            <a:ext cx="1099043"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3C2083F4-B234-2C1E-2F68-4AF9CCEEFF99}"/>
              </a:ext>
            </a:extLst>
          </p:cNvPr>
          <p:cNvSpPr/>
          <p:nvPr/>
        </p:nvSpPr>
        <p:spPr>
          <a:xfrm>
            <a:off x="10734781" y="1718676"/>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F748EF70-2DC4-8BF7-0611-9626366BA872}"/>
              </a:ext>
            </a:extLst>
          </p:cNvPr>
          <p:cNvSpPr/>
          <p:nvPr/>
        </p:nvSpPr>
        <p:spPr>
          <a:xfrm>
            <a:off x="8104644" y="2494326"/>
            <a:ext cx="858130" cy="403708"/>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7E513FCC-0B7B-109D-CF50-17B757BF29BB}"/>
              </a:ext>
            </a:extLst>
          </p:cNvPr>
          <p:cNvSpPr/>
          <p:nvPr/>
        </p:nvSpPr>
        <p:spPr>
          <a:xfrm>
            <a:off x="7889129" y="2776173"/>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C48FD20-D490-ED5E-2558-A6BAE0DF8651}"/>
              </a:ext>
            </a:extLst>
          </p:cNvPr>
          <p:cNvSpPr/>
          <p:nvPr/>
        </p:nvSpPr>
        <p:spPr>
          <a:xfrm>
            <a:off x="9090448" y="2481681"/>
            <a:ext cx="1037841"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F568A809-BDA6-F6C2-3423-C210AF2E27B0}"/>
              </a:ext>
            </a:extLst>
          </p:cNvPr>
          <p:cNvSpPr/>
          <p:nvPr/>
        </p:nvSpPr>
        <p:spPr>
          <a:xfrm>
            <a:off x="9148249" y="1992428"/>
            <a:ext cx="114123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18C5E3DE-2675-B54F-0C29-ED0EC0F2E5A5}"/>
              </a:ext>
            </a:extLst>
          </p:cNvPr>
          <p:cNvSpPr/>
          <p:nvPr/>
        </p:nvSpPr>
        <p:spPr>
          <a:xfrm>
            <a:off x="6542339" y="1833831"/>
            <a:ext cx="12372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DF6CAE6E-F52F-F38E-F005-7F9213A9C9EE}"/>
              </a:ext>
            </a:extLst>
          </p:cNvPr>
          <p:cNvSpPr/>
          <p:nvPr/>
        </p:nvSpPr>
        <p:spPr>
          <a:xfrm>
            <a:off x="263526" y="4442576"/>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E0C2F8E9-6373-5F89-4250-AE7B3385ADB8}"/>
              </a:ext>
            </a:extLst>
          </p:cNvPr>
          <p:cNvSpPr/>
          <p:nvPr/>
        </p:nvSpPr>
        <p:spPr>
          <a:xfrm>
            <a:off x="3761973" y="4582254"/>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767D96AD-4C9D-AB7A-5434-D70A52FDFFB0}"/>
              </a:ext>
            </a:extLst>
          </p:cNvPr>
          <p:cNvSpPr/>
          <p:nvPr/>
        </p:nvSpPr>
        <p:spPr>
          <a:xfrm>
            <a:off x="3192647" y="4051679"/>
            <a:ext cx="1736705"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5147739D-3D99-B4EE-97C5-57DD87DF96C5}"/>
              </a:ext>
            </a:extLst>
          </p:cNvPr>
          <p:cNvSpPr/>
          <p:nvPr/>
        </p:nvSpPr>
        <p:spPr>
          <a:xfrm>
            <a:off x="1012759" y="4891315"/>
            <a:ext cx="192381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F04EBEB5-5ED8-8370-0E08-5BFD696399C1}"/>
              </a:ext>
            </a:extLst>
          </p:cNvPr>
          <p:cNvSpPr/>
          <p:nvPr/>
        </p:nvSpPr>
        <p:spPr>
          <a:xfrm rot="16200000">
            <a:off x="2830514" y="4683576"/>
            <a:ext cx="98339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97609FDA-59F5-0011-9B55-7C847AEB7977}"/>
              </a:ext>
            </a:extLst>
          </p:cNvPr>
          <p:cNvSpPr/>
          <p:nvPr/>
        </p:nvSpPr>
        <p:spPr>
          <a:xfrm>
            <a:off x="398374" y="479074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DCAC764C-B6CE-5E0F-A263-3A6D4061E4FC}"/>
              </a:ext>
            </a:extLst>
          </p:cNvPr>
          <p:cNvSpPr/>
          <p:nvPr/>
        </p:nvSpPr>
        <p:spPr>
          <a:xfrm>
            <a:off x="2278635" y="450036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592BDFFA-62A6-69FA-9628-7E912A528263}"/>
              </a:ext>
            </a:extLst>
          </p:cNvPr>
          <p:cNvSpPr/>
          <p:nvPr/>
        </p:nvSpPr>
        <p:spPr>
          <a:xfrm>
            <a:off x="3456934" y="5024779"/>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B72FDB68-3552-45A0-AAD4-CDF59AE667F0}"/>
              </a:ext>
            </a:extLst>
          </p:cNvPr>
          <p:cNvSpPr/>
          <p:nvPr/>
        </p:nvSpPr>
        <p:spPr>
          <a:xfrm>
            <a:off x="4929352" y="4085144"/>
            <a:ext cx="549539"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E4C973B-15CE-E1F1-4BF9-F7804B03F3D7}"/>
              </a:ext>
            </a:extLst>
          </p:cNvPr>
          <p:cNvSpPr/>
          <p:nvPr/>
        </p:nvSpPr>
        <p:spPr>
          <a:xfrm>
            <a:off x="561597" y="4995090"/>
            <a:ext cx="549539" cy="307861"/>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0A4AA59-9602-035C-6845-F8958EEA3644}"/>
              </a:ext>
            </a:extLst>
          </p:cNvPr>
          <p:cNvSpPr/>
          <p:nvPr/>
        </p:nvSpPr>
        <p:spPr>
          <a:xfrm>
            <a:off x="4315064" y="5215688"/>
            <a:ext cx="919088"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34EC5686-9816-EE58-6FAB-F1F754F30A3D}"/>
              </a:ext>
            </a:extLst>
          </p:cNvPr>
          <p:cNvSpPr/>
          <p:nvPr/>
        </p:nvSpPr>
        <p:spPr>
          <a:xfrm>
            <a:off x="1991337" y="5241326"/>
            <a:ext cx="667751"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FC13DE00-AEBD-0A17-0534-30EA2A0EA8B3}"/>
              </a:ext>
            </a:extLst>
          </p:cNvPr>
          <p:cNvSpPr/>
          <p:nvPr/>
        </p:nvSpPr>
        <p:spPr>
          <a:xfrm rot="16200000">
            <a:off x="6000982" y="4686822"/>
            <a:ext cx="9404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73B59EE2-D990-D018-021F-C235733C790C}"/>
              </a:ext>
            </a:extLst>
          </p:cNvPr>
          <p:cNvSpPr/>
          <p:nvPr/>
        </p:nvSpPr>
        <p:spPr>
          <a:xfrm>
            <a:off x="9319710" y="4044181"/>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11FB9C0C-4E3C-29E3-2CD7-0E53F58F3631}"/>
              </a:ext>
            </a:extLst>
          </p:cNvPr>
          <p:cNvSpPr/>
          <p:nvPr/>
        </p:nvSpPr>
        <p:spPr>
          <a:xfrm>
            <a:off x="6549828" y="4837618"/>
            <a:ext cx="2412945"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E35AD074-5AEF-AA2C-B779-29E204701269}"/>
              </a:ext>
            </a:extLst>
          </p:cNvPr>
          <p:cNvSpPr/>
          <p:nvPr/>
        </p:nvSpPr>
        <p:spPr>
          <a:xfrm>
            <a:off x="9319711" y="4417848"/>
            <a:ext cx="2094524"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858877EC-0DB6-D1B7-B783-6B6D9915955A}"/>
              </a:ext>
            </a:extLst>
          </p:cNvPr>
          <p:cNvSpPr/>
          <p:nvPr/>
        </p:nvSpPr>
        <p:spPr>
          <a:xfrm>
            <a:off x="6773887" y="4459403"/>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D13D0B15-326D-7700-88B3-BC34186F6920}"/>
              </a:ext>
            </a:extLst>
          </p:cNvPr>
          <p:cNvSpPr/>
          <p:nvPr/>
        </p:nvSpPr>
        <p:spPr>
          <a:xfrm>
            <a:off x="10289488" y="4747432"/>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0D449518-1FCB-39C4-BE7D-A5FD4F6EACAE}"/>
              </a:ext>
            </a:extLst>
          </p:cNvPr>
          <p:cNvSpPr/>
          <p:nvPr/>
        </p:nvSpPr>
        <p:spPr>
          <a:xfrm>
            <a:off x="205049" y="1277401"/>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0E31C469-E752-9603-DCE3-B5200F1A65F6}"/>
              </a:ext>
            </a:extLst>
          </p:cNvPr>
          <p:cNvSpPr/>
          <p:nvPr/>
        </p:nvSpPr>
        <p:spPr>
          <a:xfrm>
            <a:off x="6215514" y="1284014"/>
            <a:ext cx="5881075"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4423E3F2-2689-939D-7021-EF09826310F0}"/>
              </a:ext>
            </a:extLst>
          </p:cNvPr>
          <p:cNvSpPr/>
          <p:nvPr/>
        </p:nvSpPr>
        <p:spPr>
          <a:xfrm>
            <a:off x="205049"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Rectangle 64">
            <a:extLst>
              <a:ext uri="{FF2B5EF4-FFF2-40B4-BE49-F238E27FC236}">
                <a16:creationId xmlns:a16="http://schemas.microsoft.com/office/drawing/2014/main" id="{E5265D92-9E4E-FC8C-AA98-EA519E7D521E}"/>
              </a:ext>
            </a:extLst>
          </p:cNvPr>
          <p:cNvSpPr/>
          <p:nvPr/>
        </p:nvSpPr>
        <p:spPr>
          <a:xfrm>
            <a:off x="6198201"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871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3" name="Image 2">
            <a:extLst>
              <a:ext uri="{FF2B5EF4-FFF2-40B4-BE49-F238E27FC236}">
                <a16:creationId xmlns:a16="http://schemas.microsoft.com/office/drawing/2014/main" id="{5E200779-7467-3EBE-6316-EED69DA9D856}"/>
              </a:ext>
            </a:extLst>
          </p:cNvPr>
          <p:cNvPicPr>
            <a:picLocks noChangeAspect="1"/>
          </p:cNvPicPr>
          <p:nvPr/>
        </p:nvPicPr>
        <p:blipFill>
          <a:blip r:embed="rId3"/>
          <a:stretch>
            <a:fillRect/>
          </a:stretch>
        </p:blipFill>
        <p:spPr>
          <a:xfrm>
            <a:off x="6227762" y="1648990"/>
            <a:ext cx="2979300" cy="1922376"/>
          </a:xfrm>
          <a:prstGeom prst="rect">
            <a:avLst/>
          </a:prstGeom>
        </p:spPr>
      </p:pic>
      <p:pic>
        <p:nvPicPr>
          <p:cNvPr id="4" name="Image 3">
            <a:extLst>
              <a:ext uri="{FF2B5EF4-FFF2-40B4-BE49-F238E27FC236}">
                <a16:creationId xmlns:a16="http://schemas.microsoft.com/office/drawing/2014/main" id="{86F42F6C-14AD-C6F5-D96E-28F1C2EB0C5C}"/>
              </a:ext>
            </a:extLst>
          </p:cNvPr>
          <p:cNvPicPr>
            <a:picLocks noChangeAspect="1"/>
          </p:cNvPicPr>
          <p:nvPr/>
        </p:nvPicPr>
        <p:blipFill>
          <a:blip r:embed="rId4"/>
          <a:stretch>
            <a:fillRect/>
          </a:stretch>
        </p:blipFill>
        <p:spPr>
          <a:xfrm>
            <a:off x="2526812" y="3958422"/>
            <a:ext cx="2897137" cy="1968284"/>
          </a:xfrm>
          <a:prstGeom prst="rect">
            <a:avLst/>
          </a:prstGeom>
        </p:spPr>
      </p:pic>
      <p:pic>
        <p:nvPicPr>
          <p:cNvPr id="6" name="Image 5">
            <a:extLst>
              <a:ext uri="{FF2B5EF4-FFF2-40B4-BE49-F238E27FC236}">
                <a16:creationId xmlns:a16="http://schemas.microsoft.com/office/drawing/2014/main" id="{504BF7EF-9547-9086-B318-F2F15DE6D74A}"/>
              </a:ext>
            </a:extLst>
          </p:cNvPr>
          <p:cNvPicPr>
            <a:picLocks noChangeAspect="1"/>
          </p:cNvPicPr>
          <p:nvPr/>
        </p:nvPicPr>
        <p:blipFill>
          <a:blip r:embed="rId5"/>
          <a:stretch>
            <a:fillRect/>
          </a:stretch>
        </p:blipFill>
        <p:spPr>
          <a:xfrm>
            <a:off x="116380" y="1615459"/>
            <a:ext cx="2946745" cy="1873182"/>
          </a:xfrm>
          <a:prstGeom prst="rect">
            <a:avLst/>
          </a:prstGeom>
        </p:spPr>
      </p:pic>
      <p:pic>
        <p:nvPicPr>
          <p:cNvPr id="10" name="Image 9">
            <a:extLst>
              <a:ext uri="{FF2B5EF4-FFF2-40B4-BE49-F238E27FC236}">
                <a16:creationId xmlns:a16="http://schemas.microsoft.com/office/drawing/2014/main" id="{C57B6E49-70EE-6B22-5AB9-DF455E696FDA}"/>
              </a:ext>
            </a:extLst>
          </p:cNvPr>
          <p:cNvPicPr>
            <a:picLocks noChangeAspect="1"/>
          </p:cNvPicPr>
          <p:nvPr/>
        </p:nvPicPr>
        <p:blipFill>
          <a:blip r:embed="rId6"/>
          <a:stretch>
            <a:fillRect/>
          </a:stretch>
        </p:blipFill>
        <p:spPr>
          <a:xfrm>
            <a:off x="3063125" y="1648990"/>
            <a:ext cx="3075717" cy="1873181"/>
          </a:xfrm>
          <a:prstGeom prst="rect">
            <a:avLst/>
          </a:prstGeom>
        </p:spPr>
      </p:pic>
      <p:pic>
        <p:nvPicPr>
          <p:cNvPr id="14" name="Image 13">
            <a:extLst>
              <a:ext uri="{FF2B5EF4-FFF2-40B4-BE49-F238E27FC236}">
                <a16:creationId xmlns:a16="http://schemas.microsoft.com/office/drawing/2014/main" id="{B47606EB-5E6B-0B82-8AA7-7D82D5510511}"/>
              </a:ext>
            </a:extLst>
          </p:cNvPr>
          <p:cNvPicPr>
            <a:picLocks noChangeAspect="1"/>
          </p:cNvPicPr>
          <p:nvPr/>
        </p:nvPicPr>
        <p:blipFill>
          <a:blip r:embed="rId7"/>
          <a:stretch>
            <a:fillRect/>
          </a:stretch>
        </p:blipFill>
        <p:spPr>
          <a:xfrm>
            <a:off x="9107901" y="1615459"/>
            <a:ext cx="2897138" cy="1811610"/>
          </a:xfrm>
          <a:prstGeom prst="rect">
            <a:avLst/>
          </a:prstGeom>
        </p:spPr>
      </p:pic>
      <p:pic>
        <p:nvPicPr>
          <p:cNvPr id="16" name="Image 15">
            <a:extLst>
              <a:ext uri="{FF2B5EF4-FFF2-40B4-BE49-F238E27FC236}">
                <a16:creationId xmlns:a16="http://schemas.microsoft.com/office/drawing/2014/main" id="{A789EC1D-2175-2BE2-38EC-C244C3490EF8}"/>
              </a:ext>
            </a:extLst>
          </p:cNvPr>
          <p:cNvPicPr>
            <a:picLocks noChangeAspect="1"/>
          </p:cNvPicPr>
          <p:nvPr/>
        </p:nvPicPr>
        <p:blipFill>
          <a:blip r:embed="rId8"/>
          <a:stretch>
            <a:fillRect/>
          </a:stretch>
        </p:blipFill>
        <p:spPr>
          <a:xfrm>
            <a:off x="5717482" y="3937147"/>
            <a:ext cx="3115313" cy="1922376"/>
          </a:xfrm>
          <a:prstGeom prst="rect">
            <a:avLst/>
          </a:prstGeom>
        </p:spPr>
      </p:pic>
      <p:sp>
        <p:nvSpPr>
          <p:cNvPr id="17" name="Rectangle 16">
            <a:extLst>
              <a:ext uri="{FF2B5EF4-FFF2-40B4-BE49-F238E27FC236}">
                <a16:creationId xmlns:a16="http://schemas.microsoft.com/office/drawing/2014/main" id="{EDD6AF46-9562-BFC9-FB7C-D548B2FA09E4}"/>
              </a:ext>
            </a:extLst>
          </p:cNvPr>
          <p:cNvSpPr/>
          <p:nvPr/>
        </p:nvSpPr>
        <p:spPr>
          <a:xfrm>
            <a:off x="154119"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C29D004-AFDF-089D-B08E-420E6D8A24C6}"/>
              </a:ext>
            </a:extLst>
          </p:cNvPr>
          <p:cNvSpPr/>
          <p:nvPr/>
        </p:nvSpPr>
        <p:spPr>
          <a:xfrm>
            <a:off x="6168687"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D674F3B-1938-6C5D-14AC-942B25108ADB}"/>
              </a:ext>
            </a:extLst>
          </p:cNvPr>
          <p:cNvSpPr/>
          <p:nvPr/>
        </p:nvSpPr>
        <p:spPr>
          <a:xfrm>
            <a:off x="2470482" y="3958987"/>
            <a:ext cx="6484332"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2537254-5CA4-E412-F880-BD74A08617DE}"/>
              </a:ext>
            </a:extLst>
          </p:cNvPr>
          <p:cNvSpPr/>
          <p:nvPr/>
        </p:nvSpPr>
        <p:spPr>
          <a:xfrm>
            <a:off x="1829748" y="2139304"/>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11510C03-9401-55AD-0CB0-37A5924764E6}"/>
              </a:ext>
            </a:extLst>
          </p:cNvPr>
          <p:cNvSpPr/>
          <p:nvPr/>
        </p:nvSpPr>
        <p:spPr>
          <a:xfrm>
            <a:off x="3573338" y="2610178"/>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5E8C124-B47B-D146-1D6C-2E53D47DD753}"/>
              </a:ext>
            </a:extLst>
          </p:cNvPr>
          <p:cNvSpPr/>
          <p:nvPr/>
        </p:nvSpPr>
        <p:spPr>
          <a:xfrm>
            <a:off x="194567" y="2585580"/>
            <a:ext cx="2643226"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A18742A-4231-2348-3573-C9765F57FF8A}"/>
              </a:ext>
            </a:extLst>
          </p:cNvPr>
          <p:cNvSpPr/>
          <p:nvPr/>
        </p:nvSpPr>
        <p:spPr>
          <a:xfrm>
            <a:off x="3240475" y="2916261"/>
            <a:ext cx="1646835"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48B4D4C2-642D-9309-1C37-FAF732F4D838}"/>
              </a:ext>
            </a:extLst>
          </p:cNvPr>
          <p:cNvSpPr/>
          <p:nvPr/>
        </p:nvSpPr>
        <p:spPr>
          <a:xfrm>
            <a:off x="515776" y="2351914"/>
            <a:ext cx="1125742"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4669921F-A434-8986-3113-792AB05231F0}"/>
              </a:ext>
            </a:extLst>
          </p:cNvPr>
          <p:cNvSpPr/>
          <p:nvPr/>
        </p:nvSpPr>
        <p:spPr>
          <a:xfrm>
            <a:off x="4924412" y="2767328"/>
            <a:ext cx="822387"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FF86A98-9CFB-5917-EFBF-A7694F6646EA}"/>
              </a:ext>
            </a:extLst>
          </p:cNvPr>
          <p:cNvSpPr/>
          <p:nvPr/>
        </p:nvSpPr>
        <p:spPr>
          <a:xfrm>
            <a:off x="3180822" y="2057661"/>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EF33C96-DF85-F4F9-2AC2-BD6FACF51174}"/>
              </a:ext>
            </a:extLst>
          </p:cNvPr>
          <p:cNvSpPr/>
          <p:nvPr/>
        </p:nvSpPr>
        <p:spPr>
          <a:xfrm>
            <a:off x="1218367" y="3087190"/>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E3CD7FC-1328-74CC-3335-A4DA70FA0F6C}"/>
              </a:ext>
            </a:extLst>
          </p:cNvPr>
          <p:cNvSpPr/>
          <p:nvPr/>
        </p:nvSpPr>
        <p:spPr>
          <a:xfrm>
            <a:off x="6505899" y="2068795"/>
            <a:ext cx="2326895" cy="40113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6302AC6-210A-8EC5-679A-0CA67859EE72}"/>
              </a:ext>
            </a:extLst>
          </p:cNvPr>
          <p:cNvSpPr/>
          <p:nvPr/>
        </p:nvSpPr>
        <p:spPr>
          <a:xfrm>
            <a:off x="9207062" y="2767328"/>
            <a:ext cx="2797977" cy="41730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C5AA2A50-030B-82E3-83C9-598DA26D15F4}"/>
              </a:ext>
            </a:extLst>
          </p:cNvPr>
          <p:cNvSpPr/>
          <p:nvPr/>
        </p:nvSpPr>
        <p:spPr>
          <a:xfrm>
            <a:off x="7482659" y="2491771"/>
            <a:ext cx="147215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30CC2BD-3C1E-823E-735E-06E652FE2BCD}"/>
              </a:ext>
            </a:extLst>
          </p:cNvPr>
          <p:cNvSpPr/>
          <p:nvPr/>
        </p:nvSpPr>
        <p:spPr>
          <a:xfrm>
            <a:off x="9297082" y="1907961"/>
            <a:ext cx="1328877"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F1F09300-339A-DFAD-B67A-12DA57DB5FF1}"/>
              </a:ext>
            </a:extLst>
          </p:cNvPr>
          <p:cNvSpPr/>
          <p:nvPr/>
        </p:nvSpPr>
        <p:spPr>
          <a:xfrm>
            <a:off x="2504397" y="4527333"/>
            <a:ext cx="207633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88CEBA62-75B5-1D77-AF2D-78737F2F7717}"/>
              </a:ext>
            </a:extLst>
          </p:cNvPr>
          <p:cNvSpPr/>
          <p:nvPr/>
        </p:nvSpPr>
        <p:spPr>
          <a:xfrm>
            <a:off x="6138842" y="4782585"/>
            <a:ext cx="2532107" cy="67228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2FB1BEC1-5B30-D88E-29F4-997A09808C64}"/>
              </a:ext>
            </a:extLst>
          </p:cNvPr>
          <p:cNvSpPr/>
          <p:nvPr/>
        </p:nvSpPr>
        <p:spPr>
          <a:xfrm>
            <a:off x="3940489" y="5027474"/>
            <a:ext cx="1409278"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441CD0D3-4181-5C37-563D-39C39F152ED6}"/>
              </a:ext>
            </a:extLst>
          </p:cNvPr>
          <p:cNvSpPr/>
          <p:nvPr/>
        </p:nvSpPr>
        <p:spPr>
          <a:xfrm>
            <a:off x="6418454" y="4364669"/>
            <a:ext cx="106420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90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exemples</a:t>
            </a:r>
            <a:endParaRPr lang="fr-FR" dirty="0"/>
          </a:p>
        </p:txBody>
      </p:sp>
      <p:graphicFrame>
        <p:nvGraphicFramePr>
          <p:cNvPr id="4" name="Tableau 4">
            <a:extLst>
              <a:ext uri="{FF2B5EF4-FFF2-40B4-BE49-F238E27FC236}">
                <a16:creationId xmlns:a16="http://schemas.microsoft.com/office/drawing/2014/main" id="{752173B6-8C01-DA0A-1806-E9878131C865}"/>
              </a:ext>
            </a:extLst>
          </p:cNvPr>
          <p:cNvGraphicFramePr>
            <a:graphicFrameLocks noGrp="1"/>
          </p:cNvGraphicFramePr>
          <p:nvPr>
            <p:extLst>
              <p:ext uri="{D42A27DB-BD31-4B8C-83A1-F6EECF244321}">
                <p14:modId xmlns:p14="http://schemas.microsoft.com/office/powerpoint/2010/main" val="4233612631"/>
              </p:ext>
            </p:extLst>
          </p:nvPr>
        </p:nvGraphicFramePr>
        <p:xfrm>
          <a:off x="197643" y="1061713"/>
          <a:ext cx="11796713" cy="5059680"/>
        </p:xfrm>
        <a:graphic>
          <a:graphicData uri="http://schemas.openxmlformats.org/drawingml/2006/table">
            <a:tbl>
              <a:tblPr firstRow="1" bandRow="1">
                <a:tableStyleId>{5C22544A-7EE6-4342-B048-85BDC9FD1C3A}</a:tableStyleId>
              </a:tblPr>
              <a:tblGrid>
                <a:gridCol w="1686765">
                  <a:extLst>
                    <a:ext uri="{9D8B030D-6E8A-4147-A177-3AD203B41FA5}">
                      <a16:colId xmlns:a16="http://schemas.microsoft.com/office/drawing/2014/main" val="2029434312"/>
                    </a:ext>
                  </a:extLst>
                </a:gridCol>
                <a:gridCol w="7284377">
                  <a:extLst>
                    <a:ext uri="{9D8B030D-6E8A-4147-A177-3AD203B41FA5}">
                      <a16:colId xmlns:a16="http://schemas.microsoft.com/office/drawing/2014/main" val="1449804312"/>
                    </a:ext>
                  </a:extLst>
                </a:gridCol>
                <a:gridCol w="1393049">
                  <a:extLst>
                    <a:ext uri="{9D8B030D-6E8A-4147-A177-3AD203B41FA5}">
                      <a16:colId xmlns:a16="http://schemas.microsoft.com/office/drawing/2014/main" val="4068371063"/>
                    </a:ext>
                  </a:extLst>
                </a:gridCol>
                <a:gridCol w="1432522">
                  <a:extLst>
                    <a:ext uri="{9D8B030D-6E8A-4147-A177-3AD203B41FA5}">
                      <a16:colId xmlns:a16="http://schemas.microsoft.com/office/drawing/2014/main" val="2661385547"/>
                    </a:ext>
                  </a:extLst>
                </a:gridCol>
              </a:tblGrid>
              <a:tr h="358836">
                <a:tc>
                  <a:txBody>
                    <a:bodyPr/>
                    <a:lstStyle/>
                    <a:p>
                      <a:r>
                        <a:rPr lang="fr-FR" dirty="0"/>
                        <a:t>Prétraitements</a:t>
                      </a:r>
                    </a:p>
                  </a:txBody>
                  <a:tcPr/>
                </a:tc>
                <a:tc>
                  <a:txBody>
                    <a:bodyPr/>
                    <a:lstStyle/>
                    <a:p>
                      <a:r>
                        <a:rPr lang="fr-FR" dirty="0"/>
                        <a:t>Exemples</a:t>
                      </a:r>
                    </a:p>
                  </a:txBody>
                  <a:tcPr/>
                </a:tc>
                <a:tc>
                  <a:txBody>
                    <a:bodyPr/>
                    <a:lstStyle/>
                    <a:p>
                      <a:pPr algn="ctr"/>
                      <a:r>
                        <a:rPr lang="fr-FR" dirty="0"/>
                        <a:t>Nb de </a:t>
                      </a:r>
                      <a:r>
                        <a:rPr lang="fr-FR" dirty="0" err="1"/>
                        <a:t>tokens</a:t>
                      </a:r>
                      <a:endParaRPr lang="fr-FR" dirty="0"/>
                    </a:p>
                  </a:txBody>
                  <a:tcPr/>
                </a:tc>
                <a:tc>
                  <a:txBody>
                    <a:bodyPr/>
                    <a:lstStyle/>
                    <a:p>
                      <a:pPr algn="ctr"/>
                      <a:r>
                        <a:rPr lang="fr-FR" dirty="0"/>
                        <a:t>Nb de </a:t>
                      </a:r>
                      <a:r>
                        <a:rPr lang="fr-FR" dirty="0" err="1"/>
                        <a:t>tokens</a:t>
                      </a:r>
                      <a:r>
                        <a:rPr lang="fr-FR" dirty="0"/>
                        <a:t> uniques</a:t>
                      </a:r>
                    </a:p>
                  </a:txBody>
                  <a:tcPr/>
                </a:tc>
                <a:extLst>
                  <a:ext uri="{0D108BD9-81ED-4DB2-BD59-A6C34878D82A}">
                    <a16:rowId xmlns:a16="http://schemas.microsoft.com/office/drawing/2014/main" val="2930209518"/>
                  </a:ext>
                </a:extLst>
              </a:tr>
              <a:tr h="500319">
                <a:tc>
                  <a:txBody>
                    <a:bodyPr/>
                    <a:lstStyle/>
                    <a:p>
                      <a:r>
                        <a:rPr lang="fr-FR" sz="1400" b="1" dirty="0"/>
                        <a:t>Corpus</a:t>
                      </a:r>
                    </a:p>
                  </a:txBody>
                  <a:tcPr/>
                </a:tc>
                <a:tc>
                  <a:txBody>
                    <a:bodyPr/>
                    <a:lstStyle/>
                    <a:p>
                      <a:r>
                        <a:rPr lang="en-US" sz="1400" dirty="0"/>
                        <a:t>'Key Features of Elegance Polyester Multicolor Abstract Eyelet Door Curtain Floral </a:t>
                      </a:r>
                      <a:r>
                        <a:rPr lang="en-US" sz="1400" dirty="0" err="1"/>
                        <a:t>Curtain,Elegance</a:t>
                      </a:r>
                      <a:r>
                        <a:rPr lang="en-US" sz="1400" dirty="0"/>
                        <a:t> Polyester Multicolor Abstract Eyelet Door Curtain (213 cm in Height, Pack of 2) Price: Rs. 899 This curtain enhances the look of the </a:t>
                      </a:r>
                      <a:r>
                        <a:rPr lang="en-US" sz="1400" dirty="0" err="1"/>
                        <a:t>interiors.This</a:t>
                      </a:r>
                      <a:r>
                        <a:rPr lang="en-US" sz="1400" dirty="0"/>
                        <a:t> curtain is made from 100% high quality polyester fabric. It features an eyelet style stitch with Metal </a:t>
                      </a:r>
                      <a:r>
                        <a:rPr lang="en-US" sz="1400" dirty="0" err="1"/>
                        <a:t>Ring.It</a:t>
                      </a:r>
                      <a:r>
                        <a:rPr lang="en-US" sz="1400" dirty="0"/>
                        <a:t> makes the room environment romantic and loving.'</a:t>
                      </a:r>
                      <a:endParaRPr lang="fr-FR" sz="1400" dirty="0"/>
                    </a:p>
                  </a:txBody>
                  <a:tcPr/>
                </a:tc>
                <a:tc>
                  <a:txBody>
                    <a:bodyPr/>
                    <a:lstStyle/>
                    <a:p>
                      <a:pPr algn="ctr"/>
                      <a:endParaRPr lang="fr-FR" sz="1400" dirty="0"/>
                    </a:p>
                  </a:txBody>
                  <a:tcPr anchor="ctr"/>
                </a:tc>
                <a:tc>
                  <a:txBody>
                    <a:bodyPr/>
                    <a:lstStyle/>
                    <a:p>
                      <a:pPr algn="ctr"/>
                      <a:endParaRPr lang="fr-FR" sz="1400" dirty="0"/>
                    </a:p>
                  </a:txBody>
                  <a:tcPr anchor="ctr"/>
                </a:tc>
                <a:extLst>
                  <a:ext uri="{0D108BD9-81ED-4DB2-BD59-A6C34878D82A}">
                    <a16:rowId xmlns:a16="http://schemas.microsoft.com/office/drawing/2014/main" val="4103101320"/>
                  </a:ext>
                </a:extLst>
              </a:tr>
              <a:tr h="647272">
                <a:tc>
                  <a:txBody>
                    <a:bodyPr/>
                    <a:lstStyle/>
                    <a:p>
                      <a:r>
                        <a:rPr lang="fr-FR" sz="1400" b="1" dirty="0" err="1"/>
                        <a:t>Tokenization</a:t>
                      </a:r>
                      <a:endParaRPr lang="fr-FR" sz="1400" b="1" dirty="0"/>
                    </a:p>
                  </a:txBody>
                  <a:tcPr/>
                </a:tc>
                <a:tc>
                  <a:txBody>
                    <a:bodyPr/>
                    <a:lstStyle/>
                    <a:p>
                      <a:r>
                        <a:rPr lang="fr-FR" sz="1400" dirty="0"/>
                        <a:t>['Key', '</a:t>
                      </a:r>
                      <a:r>
                        <a:rPr lang="fr-FR" sz="1400" dirty="0" err="1"/>
                        <a:t>Features</a:t>
                      </a:r>
                      <a:r>
                        <a:rPr lang="fr-FR" sz="1400" dirty="0"/>
                        <a:t>', 'of',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'213', 'cm', 'in', 'Height', 'Pack', 'of', '2', 'Price', '</a:t>
                      </a:r>
                      <a:r>
                        <a:rPr lang="fr-FR" sz="1400" dirty="0" err="1"/>
                        <a:t>Rs</a:t>
                      </a:r>
                      <a:r>
                        <a:rPr lang="fr-FR" sz="1400" dirty="0"/>
                        <a:t>', '899', 'This</a:t>
                      </a:r>
                      <a:r>
                        <a:rPr lang="fr-FR" sz="1400" kern="1200" dirty="0">
                          <a:solidFill>
                            <a:schemeClr val="dk1"/>
                          </a:solidFill>
                          <a:latin typeface="+mn-lt"/>
                          <a:ea typeface="+mn-ea"/>
                          <a:cs typeface="+mn-cs"/>
                        </a:rPr>
                        <a:t>',</a:t>
                      </a:r>
                      <a:r>
                        <a:rPr lang="fr-FR" sz="1400" dirty="0"/>
                        <a:t> 'curtain', '</a:t>
                      </a:r>
                      <a:r>
                        <a:rPr lang="fr-FR" sz="1400" dirty="0" err="1"/>
                        <a:t>enhances</a:t>
                      </a:r>
                      <a:r>
                        <a:rPr lang="fr-FR" sz="1400" dirty="0"/>
                        <a:t>', 'the', 'look', 'of', 'the', '</a:t>
                      </a:r>
                      <a:r>
                        <a:rPr lang="fr-FR" sz="1400" dirty="0" err="1"/>
                        <a:t>interiors</a:t>
                      </a:r>
                      <a:r>
                        <a:rPr lang="fr-FR" sz="1400" dirty="0"/>
                        <a:t>', 'This', 'curtain', '</a:t>
                      </a:r>
                      <a:r>
                        <a:rPr lang="fr-FR" sz="1400" dirty="0" err="1"/>
                        <a:t>is</a:t>
                      </a:r>
                      <a:r>
                        <a:rPr lang="fr-FR" sz="1400" dirty="0"/>
                        <a:t>', 'made', '</a:t>
                      </a:r>
                      <a:r>
                        <a:rPr lang="fr-FR" sz="1400" dirty="0" err="1"/>
                        <a:t>from</a:t>
                      </a:r>
                      <a:r>
                        <a:rPr lang="fr-FR" sz="1400" dirty="0"/>
                        <a:t>', '100', 'high', '</a:t>
                      </a:r>
                      <a:r>
                        <a:rPr lang="fr-FR" sz="1400" dirty="0" err="1"/>
                        <a:t>quality</a:t>
                      </a:r>
                      <a:r>
                        <a:rPr lang="fr-FR" sz="1400" dirty="0"/>
                        <a:t>', 'polyester', '</a:t>
                      </a:r>
                      <a:r>
                        <a:rPr lang="fr-FR" sz="1400" dirty="0" err="1"/>
                        <a:t>fabric</a:t>
                      </a:r>
                      <a:r>
                        <a:rPr lang="fr-FR" sz="1400" dirty="0"/>
                        <a:t>', 'It', '</a:t>
                      </a:r>
                      <a:r>
                        <a:rPr lang="fr-FR" sz="1400" dirty="0" err="1"/>
                        <a:t>features</a:t>
                      </a:r>
                      <a:r>
                        <a:rPr lang="fr-FR" sz="1400" dirty="0"/>
                        <a:t>', 'an', '</a:t>
                      </a:r>
                      <a:r>
                        <a:rPr lang="fr-FR" sz="1400" dirty="0" err="1"/>
                        <a:t>eyelet</a:t>
                      </a:r>
                      <a:r>
                        <a:rPr lang="fr-FR" sz="1400" dirty="0"/>
                        <a:t>', 'style', '</a:t>
                      </a:r>
                      <a:r>
                        <a:rPr lang="fr-FR" sz="1400" dirty="0" err="1"/>
                        <a:t>stitch</a:t>
                      </a:r>
                      <a:r>
                        <a:rPr lang="fr-FR" sz="1400" dirty="0"/>
                        <a:t>', '</a:t>
                      </a:r>
                      <a:r>
                        <a:rPr lang="fr-FR" sz="1400" dirty="0" err="1"/>
                        <a:t>with</a:t>
                      </a:r>
                      <a:r>
                        <a:rPr lang="fr-FR" sz="1400" dirty="0"/>
                        <a:t>', '</a:t>
                      </a:r>
                      <a:r>
                        <a:rPr lang="fr-FR" sz="1400" dirty="0" err="1"/>
                        <a:t>Metal</a:t>
                      </a:r>
                      <a:r>
                        <a:rPr lang="fr-FR" sz="1400" dirty="0"/>
                        <a:t>', 'Ring', 'It', '</a:t>
                      </a:r>
                      <a:r>
                        <a:rPr lang="fr-FR" sz="1400" dirty="0" err="1"/>
                        <a:t>makes</a:t>
                      </a:r>
                      <a:r>
                        <a:rPr lang="fr-FR" sz="1400" dirty="0"/>
                        <a:t>', 'the', 'room', '</a:t>
                      </a:r>
                      <a:r>
                        <a:rPr lang="fr-FR" sz="1400" dirty="0" err="1"/>
                        <a:t>environment</a:t>
                      </a:r>
                      <a:r>
                        <a:rPr lang="fr-FR" sz="1400" dirty="0"/>
                        <a:t>', '</a:t>
                      </a:r>
                      <a:r>
                        <a:rPr lang="fr-FR" sz="1400" dirty="0" err="1"/>
                        <a:t>romantic</a:t>
                      </a:r>
                      <a:r>
                        <a:rPr lang="fr-FR" sz="1400" dirty="0"/>
                        <a:t>', 'and', '</a:t>
                      </a:r>
                      <a:r>
                        <a:rPr lang="fr-FR" sz="1400" dirty="0" err="1"/>
                        <a:t>loving</a:t>
                      </a:r>
                      <a:r>
                        <a:rPr lang="fr-FR" sz="1400" dirty="0"/>
                        <a:t>']</a:t>
                      </a:r>
                    </a:p>
                  </a:txBody>
                  <a:tcPr/>
                </a:tc>
                <a:tc>
                  <a:txBody>
                    <a:bodyPr/>
                    <a:lstStyle/>
                    <a:p>
                      <a:pPr algn="ctr"/>
                      <a:r>
                        <a:rPr lang="fr-FR" sz="1400" dirty="0"/>
                        <a:t>81 563</a:t>
                      </a:r>
                    </a:p>
                  </a:txBody>
                  <a:tcPr anchor="ctr"/>
                </a:tc>
                <a:tc>
                  <a:txBody>
                    <a:bodyPr/>
                    <a:lstStyle/>
                    <a:p>
                      <a:pPr algn="ctr"/>
                      <a:r>
                        <a:rPr lang="fr-FR" sz="1400" dirty="0"/>
                        <a:t>7670</a:t>
                      </a:r>
                    </a:p>
                  </a:txBody>
                  <a:tcPr anchor="ctr"/>
                </a:tc>
                <a:extLst>
                  <a:ext uri="{0D108BD9-81ED-4DB2-BD59-A6C34878D82A}">
                    <a16:rowId xmlns:a16="http://schemas.microsoft.com/office/drawing/2014/main" val="1560639994"/>
                  </a:ext>
                </a:extLst>
              </a:tr>
              <a:tr h="534256">
                <a:tc>
                  <a:txBody>
                    <a:bodyPr/>
                    <a:lstStyle/>
                    <a:p>
                      <a:r>
                        <a:rPr lang="fr-FR" sz="1400" b="1" dirty="0" err="1"/>
                        <a:t>Normalization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interiors</a:t>
                      </a:r>
                      <a:r>
                        <a:rPr lang="fr-FR" sz="1400" dirty="0"/>
                        <a:t>', 'curtain', 'made', 'high', '</a:t>
                      </a:r>
                      <a:r>
                        <a:rPr lang="fr-FR" sz="1400" dirty="0" err="1"/>
                        <a:t>quality</a:t>
                      </a:r>
                      <a:r>
                        <a:rPr lang="fr-FR" sz="1400" dirty="0"/>
                        <a:t>', 'polyester', '</a:t>
                      </a:r>
                      <a:r>
                        <a:rPr lang="fr-FR" sz="1400" dirty="0" err="1"/>
                        <a:t>fabric</a:t>
                      </a:r>
                      <a:r>
                        <a:rPr lang="fr-FR" sz="1400" dirty="0"/>
                        <a:t>',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makes</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3 427</a:t>
                      </a:r>
                    </a:p>
                  </a:txBody>
                  <a:tcPr anchor="ctr"/>
                </a:tc>
                <a:extLst>
                  <a:ext uri="{0D108BD9-81ED-4DB2-BD59-A6C34878D82A}">
                    <a16:rowId xmlns:a16="http://schemas.microsoft.com/office/drawing/2014/main" val="3778643575"/>
                  </a:ext>
                </a:extLst>
              </a:tr>
              <a:tr h="358836">
                <a:tc>
                  <a:txBody>
                    <a:bodyPr/>
                    <a:lstStyle/>
                    <a:p>
                      <a:r>
                        <a:rPr lang="fr-FR" sz="1400" b="1" dirty="0" err="1"/>
                        <a:t>Lemmatization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a:t>
                      </a:r>
                      <a:r>
                        <a:rPr lang="fr-FR" sz="1400" dirty="0"/>
                        <a:t>', 'curtain', 'made', 'high', '</a:t>
                      </a:r>
                      <a:r>
                        <a:rPr lang="fr-FR" sz="1400" dirty="0" err="1"/>
                        <a:t>quality</a:t>
                      </a:r>
                      <a:r>
                        <a:rPr lang="fr-FR" sz="1400" dirty="0"/>
                        <a:t>', 'polyester', '</a:t>
                      </a:r>
                      <a:r>
                        <a:rPr lang="fr-FR" sz="1400" dirty="0" err="1"/>
                        <a:t>fabric</a:t>
                      </a:r>
                      <a:r>
                        <a:rPr lang="fr-FR" sz="1400" dirty="0"/>
                        <a:t>’ ,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3 155</a:t>
                      </a:r>
                    </a:p>
                  </a:txBody>
                  <a:tcPr anchor="ctr"/>
                </a:tc>
                <a:extLst>
                  <a:ext uri="{0D108BD9-81ED-4DB2-BD59-A6C34878D82A}">
                    <a16:rowId xmlns:a16="http://schemas.microsoft.com/office/drawing/2014/main" val="2346501895"/>
                  </a:ext>
                </a:extLst>
              </a:tr>
            </a:tbl>
          </a:graphicData>
        </a:graphic>
      </p:graphicFrame>
      <p:pic>
        <p:nvPicPr>
          <p:cNvPr id="6" name="Image 5">
            <a:extLst>
              <a:ext uri="{FF2B5EF4-FFF2-40B4-BE49-F238E27FC236}">
                <a16:creationId xmlns:a16="http://schemas.microsoft.com/office/drawing/2014/main" id="{3474FE6E-82FC-5924-FD87-C997D1827280}"/>
              </a:ext>
            </a:extLst>
          </p:cNvPr>
          <p:cNvPicPr>
            <a:picLocks noChangeAspect="1"/>
          </p:cNvPicPr>
          <p:nvPr/>
        </p:nvPicPr>
        <p:blipFill>
          <a:blip r:embed="rId3">
            <a:duotone>
              <a:schemeClr val="accent3">
                <a:shade val="45000"/>
                <a:satMod val="135000"/>
              </a:schemeClr>
              <a:prstClr val="white"/>
            </a:duotone>
          </a:blip>
          <a:stretch>
            <a:fillRect/>
          </a:stretch>
        </p:blipFill>
        <p:spPr>
          <a:xfrm>
            <a:off x="10731073" y="0"/>
            <a:ext cx="962819" cy="1061713"/>
          </a:xfrm>
          <a:prstGeom prst="rect">
            <a:avLst/>
          </a:prstGeom>
        </p:spPr>
      </p:pic>
    </p:spTree>
    <p:extLst>
      <p:ext uri="{BB962C8B-B14F-4D97-AF65-F5344CB8AC3E}">
        <p14:creationId xmlns:p14="http://schemas.microsoft.com/office/powerpoint/2010/main" val="399440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708311"/>
            <a:ext cx="11928475" cy="531813"/>
          </a:xfrm>
        </p:spPr>
        <p:txBody>
          <a:bodyPr>
            <a:normAutofit fontScale="90000"/>
          </a:bodyPr>
          <a:lstStyle/>
          <a:p>
            <a:pPr algn="l"/>
            <a:r>
              <a:rPr lang="fr-FR" dirty="0"/>
              <a:t>III. </a:t>
            </a:r>
            <a:r>
              <a:rPr lang="fr-FR" sz="4400" dirty="0"/>
              <a:t>Prétraitements données textuelles – Approches de type Bag of Word</a:t>
            </a:r>
            <a:endParaRPr lang="fr-FR" dirty="0"/>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308741920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8116583" y="1240124"/>
            <a:ext cx="2311686"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1856199" y="1240124"/>
            <a:ext cx="2316732"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172930" y="1240124"/>
            <a:ext cx="394365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443591" y="1221484"/>
            <a:ext cx="1724435"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8382652" y="1401851"/>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506190" y="1401850"/>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762501" y="1401850"/>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1948668" y="144144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417960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28578" y="5126701"/>
            <a:ext cx="8534842"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buNone/>
            </a:pPr>
            <a:r>
              <a:rPr lang="fr-FR" dirty="0"/>
              <a:t>Meilleur modèle: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3"/>
          <a:stretch>
            <a:fillRect/>
          </a:stretch>
        </p:blipFill>
        <p:spPr>
          <a:xfrm>
            <a:off x="108847" y="1647826"/>
            <a:ext cx="6716429" cy="3017146"/>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4"/>
          <a:stretch>
            <a:fillRect/>
          </a:stretch>
        </p:blipFill>
        <p:spPr>
          <a:xfrm>
            <a:off x="6812489" y="1647826"/>
            <a:ext cx="5234961" cy="2796149"/>
          </a:xfrm>
          <a:prstGeom prst="rect">
            <a:avLst/>
          </a:prstGeom>
        </p:spPr>
      </p:pic>
    </p:spTree>
    <p:extLst>
      <p:ext uri="{BB962C8B-B14F-4D97-AF65-F5344CB8AC3E}">
        <p14:creationId xmlns:p14="http://schemas.microsoft.com/office/powerpoint/2010/main" val="1081645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4" name="Image 3">
            <a:extLst>
              <a:ext uri="{FF2B5EF4-FFF2-40B4-BE49-F238E27FC236}">
                <a16:creationId xmlns:a16="http://schemas.microsoft.com/office/drawing/2014/main" id="{CED60AE4-4B06-7D17-F194-F11BC864B5FE}"/>
              </a:ext>
            </a:extLst>
          </p:cNvPr>
          <p:cNvPicPr>
            <a:picLocks noChangeAspect="1"/>
          </p:cNvPicPr>
          <p:nvPr/>
        </p:nvPicPr>
        <p:blipFill>
          <a:blip r:embed="rId3"/>
          <a:stretch>
            <a:fillRect/>
          </a:stretch>
        </p:blipFill>
        <p:spPr>
          <a:xfrm>
            <a:off x="131761" y="1675830"/>
            <a:ext cx="5265492" cy="2413135"/>
          </a:xfrm>
          <a:prstGeom prst="rect">
            <a:avLst/>
          </a:prstGeom>
        </p:spPr>
      </p:pic>
      <p:pic>
        <p:nvPicPr>
          <p:cNvPr id="6" name="Image 5">
            <a:extLst>
              <a:ext uri="{FF2B5EF4-FFF2-40B4-BE49-F238E27FC236}">
                <a16:creationId xmlns:a16="http://schemas.microsoft.com/office/drawing/2014/main" id="{B955C9D5-4136-A8F4-CB44-C9839877524B}"/>
              </a:ext>
            </a:extLst>
          </p:cNvPr>
          <p:cNvPicPr>
            <a:picLocks noChangeAspect="1"/>
          </p:cNvPicPr>
          <p:nvPr/>
        </p:nvPicPr>
        <p:blipFill>
          <a:blip r:embed="rId4"/>
          <a:stretch>
            <a:fillRect/>
          </a:stretch>
        </p:blipFill>
        <p:spPr>
          <a:xfrm>
            <a:off x="933479" y="4261432"/>
            <a:ext cx="3662055" cy="1993508"/>
          </a:xfrm>
          <a:prstGeom prst="rect">
            <a:avLst/>
          </a:prstGeom>
        </p:spPr>
      </p:pic>
      <p:sp>
        <p:nvSpPr>
          <p:cNvPr id="12" name="ZoneTexte 11">
            <a:extLst>
              <a:ext uri="{FF2B5EF4-FFF2-40B4-BE49-F238E27FC236}">
                <a16:creationId xmlns:a16="http://schemas.microsoft.com/office/drawing/2014/main" id="{557FFC7B-7859-2C9B-5A51-954AC68C530F}"/>
              </a:ext>
            </a:extLst>
          </p:cNvPr>
          <p:cNvSpPr txBox="1"/>
          <p:nvPr/>
        </p:nvSpPr>
        <p:spPr>
          <a:xfrm>
            <a:off x="131761" y="1028370"/>
            <a:ext cx="526549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buFont typeface="Wingdings" panose="05000000000000000000" pitchFamily="2" charset="2"/>
              <a:buChar char="q"/>
            </a:pPr>
            <a:r>
              <a:rPr lang="fr-FR" sz="1600" b="1" dirty="0">
                <a:solidFill>
                  <a:schemeClr val="accent1"/>
                </a:solidFill>
                <a:effectLst>
                  <a:outerShdw blurRad="38100" dist="38100" dir="2700000" algn="tl">
                    <a:srgbClr val="000000">
                      <a:alpha val="43137"/>
                    </a:srgbClr>
                  </a:outerShdw>
                </a:effectLst>
              </a:rPr>
              <a:t> Données </a:t>
            </a:r>
            <a:r>
              <a:rPr lang="fr-FR" sz="1600" b="1" u="sng" dirty="0">
                <a:solidFill>
                  <a:schemeClr val="accent1"/>
                </a:solidFill>
                <a:effectLst>
                  <a:outerShdw blurRad="38100" dist="38100" dir="2700000" algn="tl">
                    <a:srgbClr val="000000">
                      <a:alpha val="43137"/>
                    </a:srgbClr>
                  </a:outerShdw>
                </a:effectLst>
              </a:rPr>
              <a:t>lemmatisées</a:t>
            </a:r>
            <a:r>
              <a:rPr lang="fr-FR" sz="1600" b="1" dirty="0">
                <a:solidFill>
                  <a:schemeClr val="accent1"/>
                </a:solidFill>
                <a:effectLst>
                  <a:outerShdw blurRad="38100" dist="38100" dir="2700000" algn="tl">
                    <a:srgbClr val="000000">
                      <a:alpha val="43137"/>
                    </a:srgbClr>
                  </a:outerShdw>
                </a:effectLst>
              </a:rPr>
              <a:t> (extraction </a:t>
            </a:r>
            <a:r>
              <a:rPr lang="fr-FR" sz="1600" b="1" dirty="0" err="1">
                <a:solidFill>
                  <a:schemeClr val="accent1"/>
                </a:solidFill>
                <a:effectLst>
                  <a:outerShdw blurRad="38100" dist="38100" dir="2700000" algn="tl">
                    <a:srgbClr val="000000">
                      <a:alpha val="43137"/>
                    </a:srgbClr>
                  </a:outerShdw>
                </a:effectLst>
              </a:rPr>
              <a:t>features</a:t>
            </a:r>
            <a:r>
              <a:rPr lang="fr-FR" sz="1600" b="1" dirty="0">
                <a:solidFill>
                  <a:schemeClr val="accent1"/>
                </a:solidFill>
                <a:effectLst>
                  <a:outerShdw blurRad="38100" dist="38100" dir="2700000" algn="tl">
                    <a:srgbClr val="000000">
                      <a:alpha val="43137"/>
                    </a:srgbClr>
                  </a:outerShdw>
                </a:effectLst>
              </a:rPr>
              <a:t> colonne </a:t>
            </a:r>
            <a:r>
              <a:rPr lang="fr-FR" sz="1600" b="1" u="sng" dirty="0">
                <a:solidFill>
                  <a:schemeClr val="accent1"/>
                </a:solidFill>
                <a:effectLst>
                  <a:outerShdw blurRad="38100" dist="38100" dir="2700000" algn="tl">
                    <a:srgbClr val="000000">
                      <a:alpha val="43137"/>
                    </a:srgbClr>
                  </a:outerShdw>
                </a:effectLst>
              </a:rPr>
              <a:t>description</a:t>
            </a:r>
            <a:r>
              <a:rPr lang="fr-FR" sz="1600" b="1" dirty="0">
                <a:solidFill>
                  <a:schemeClr val="accent1"/>
                </a:solidFill>
                <a:effectLst>
                  <a:outerShdw blurRad="38100" dist="38100" dir="2700000" algn="tl">
                    <a:srgbClr val="000000">
                      <a:alpha val="43137"/>
                    </a:srgbClr>
                  </a:outerShdw>
                </a:effectLst>
              </a:rPr>
              <a:t>)</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42763" y="984443"/>
            <a:ext cx="5717474" cy="646331"/>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5"/>
          <a:stretch>
            <a:fillRect/>
          </a:stretch>
        </p:blipFill>
        <p:spPr>
          <a:xfrm>
            <a:off x="6342763" y="1694695"/>
            <a:ext cx="5070207" cy="2277632"/>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6"/>
          <a:stretch>
            <a:fillRect/>
          </a:stretch>
        </p:blipFill>
        <p:spPr>
          <a:xfrm>
            <a:off x="7338182" y="4151650"/>
            <a:ext cx="4143322" cy="2213072"/>
          </a:xfrm>
          <a:prstGeom prst="rect">
            <a:avLst/>
          </a:prstGeom>
        </p:spPr>
      </p:pic>
    </p:spTree>
    <p:extLst>
      <p:ext uri="{BB962C8B-B14F-4D97-AF65-F5344CB8AC3E}">
        <p14:creationId xmlns:p14="http://schemas.microsoft.com/office/powerpoint/2010/main" val="2905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10" name="Image 9">
            <a:extLst>
              <a:ext uri="{FF2B5EF4-FFF2-40B4-BE49-F238E27FC236}">
                <a16:creationId xmlns:a16="http://schemas.microsoft.com/office/drawing/2014/main" id="{32A32F18-B784-42A5-A863-B56FC484BCD4}"/>
              </a:ext>
            </a:extLst>
          </p:cNvPr>
          <p:cNvPicPr>
            <a:picLocks noChangeAspect="1"/>
          </p:cNvPicPr>
          <p:nvPr/>
        </p:nvPicPr>
        <p:blipFill>
          <a:blip r:embed="rId3"/>
          <a:stretch>
            <a:fillRect/>
          </a:stretch>
        </p:blipFill>
        <p:spPr>
          <a:xfrm>
            <a:off x="3015255" y="1326556"/>
            <a:ext cx="5603644" cy="4507502"/>
          </a:xfrm>
          <a:prstGeom prst="rect">
            <a:avLst/>
          </a:prstGeom>
        </p:spPr>
      </p:pic>
    </p:spTree>
    <p:extLst>
      <p:ext uri="{BB962C8B-B14F-4D97-AF65-F5344CB8AC3E}">
        <p14:creationId xmlns:p14="http://schemas.microsoft.com/office/powerpoint/2010/main" val="385887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11714"/>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57335"/>
            <a:ext cx="5538370"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1665" y="1057335"/>
            <a:ext cx="5597505"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5" name="Image 4">
            <a:extLst>
              <a:ext uri="{FF2B5EF4-FFF2-40B4-BE49-F238E27FC236}">
                <a16:creationId xmlns:a16="http://schemas.microsoft.com/office/drawing/2014/main" id="{0270C815-8223-1E53-F281-54A6DBC90330}"/>
              </a:ext>
            </a:extLst>
          </p:cNvPr>
          <p:cNvPicPr>
            <a:picLocks noChangeAspect="1"/>
          </p:cNvPicPr>
          <p:nvPr/>
        </p:nvPicPr>
        <p:blipFill>
          <a:blip r:embed="rId3"/>
          <a:stretch>
            <a:fillRect/>
          </a:stretch>
        </p:blipFill>
        <p:spPr>
          <a:xfrm>
            <a:off x="205481" y="1739409"/>
            <a:ext cx="5538370" cy="2524366"/>
          </a:xfrm>
          <a:prstGeom prst="rect">
            <a:avLst/>
          </a:prstGeom>
        </p:spPr>
      </p:pic>
      <p:pic>
        <p:nvPicPr>
          <p:cNvPr id="9" name="Image 8">
            <a:extLst>
              <a:ext uri="{FF2B5EF4-FFF2-40B4-BE49-F238E27FC236}">
                <a16:creationId xmlns:a16="http://schemas.microsoft.com/office/drawing/2014/main" id="{72E1DBD2-AC5F-AFDA-97C1-E0279E44E9CA}"/>
              </a:ext>
            </a:extLst>
          </p:cNvPr>
          <p:cNvPicPr>
            <a:picLocks noChangeAspect="1"/>
          </p:cNvPicPr>
          <p:nvPr/>
        </p:nvPicPr>
        <p:blipFill>
          <a:blip r:embed="rId4"/>
          <a:stretch>
            <a:fillRect/>
          </a:stretch>
        </p:blipFill>
        <p:spPr>
          <a:xfrm>
            <a:off x="1195245" y="4361074"/>
            <a:ext cx="4188444" cy="2311615"/>
          </a:xfrm>
          <a:prstGeom prst="rect">
            <a:avLst/>
          </a:prstGeom>
        </p:spPr>
      </p:pic>
      <p:pic>
        <p:nvPicPr>
          <p:cNvPr id="14" name="Image 13">
            <a:extLst>
              <a:ext uri="{FF2B5EF4-FFF2-40B4-BE49-F238E27FC236}">
                <a16:creationId xmlns:a16="http://schemas.microsoft.com/office/drawing/2014/main" id="{CA039087-C636-3874-822C-CCD88AECCF56}"/>
              </a:ext>
            </a:extLst>
          </p:cNvPr>
          <p:cNvPicPr>
            <a:picLocks noChangeAspect="1"/>
          </p:cNvPicPr>
          <p:nvPr/>
        </p:nvPicPr>
        <p:blipFill>
          <a:blip r:embed="rId5"/>
          <a:stretch>
            <a:fillRect/>
          </a:stretch>
        </p:blipFill>
        <p:spPr>
          <a:xfrm>
            <a:off x="6301666" y="1739408"/>
            <a:ext cx="5597505" cy="2524365"/>
          </a:xfrm>
          <a:prstGeom prst="rect">
            <a:avLst/>
          </a:prstGeom>
        </p:spPr>
      </p:pic>
      <p:pic>
        <p:nvPicPr>
          <p:cNvPr id="18" name="Image 17">
            <a:extLst>
              <a:ext uri="{FF2B5EF4-FFF2-40B4-BE49-F238E27FC236}">
                <a16:creationId xmlns:a16="http://schemas.microsoft.com/office/drawing/2014/main" id="{93229238-95A1-EEEF-8544-877384AA2EF5}"/>
              </a:ext>
            </a:extLst>
          </p:cNvPr>
          <p:cNvPicPr>
            <a:picLocks noChangeAspect="1"/>
          </p:cNvPicPr>
          <p:nvPr/>
        </p:nvPicPr>
        <p:blipFill>
          <a:blip r:embed="rId6"/>
          <a:stretch>
            <a:fillRect/>
          </a:stretch>
        </p:blipFill>
        <p:spPr>
          <a:xfrm>
            <a:off x="6633621" y="4361070"/>
            <a:ext cx="4307676" cy="2311615"/>
          </a:xfrm>
          <a:prstGeom prst="rect">
            <a:avLst/>
          </a:prstGeom>
        </p:spPr>
      </p:pic>
    </p:spTree>
    <p:extLst>
      <p:ext uri="{BB962C8B-B14F-4D97-AF65-F5344CB8AC3E}">
        <p14:creationId xmlns:p14="http://schemas.microsoft.com/office/powerpoint/2010/main" val="68270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title"/>
          </p:nvPr>
        </p:nvSpPr>
        <p:spPr>
          <a:xfrm>
            <a:off x="694231" y="426317"/>
            <a:ext cx="7958331" cy="532472"/>
          </a:xfrm>
        </p:spPr>
        <p:txBody>
          <a:bodyPr>
            <a:normAutofit fontScale="90000"/>
          </a:bodyPr>
          <a:lstStyle/>
          <a:p>
            <a:pPr algn="l"/>
            <a:r>
              <a:rPr lang="fr-FR" dirty="0"/>
              <a:t>Sommaire</a:t>
            </a:r>
          </a:p>
        </p:txBody>
      </p:sp>
      <p:graphicFrame>
        <p:nvGraphicFramePr>
          <p:cNvPr id="4" name="Espace réservé du contenu 2" descr="Objet SmartArt">
            <a:extLst>
              <a:ext uri="{FF2B5EF4-FFF2-40B4-BE49-F238E27FC236}">
                <a16:creationId xmlns:a16="http://schemas.microsoft.com/office/drawing/2014/main" id="{6396D9B8-0F79-4D3A-8E62-BC3560DA91BA}"/>
              </a:ext>
            </a:extLst>
          </p:cNvPr>
          <p:cNvGraphicFramePr>
            <a:graphicFrameLocks noGrp="1"/>
          </p:cNvGraphicFramePr>
          <p:nvPr>
            <p:ph idx="1"/>
            <p:extLst>
              <p:ext uri="{D42A27DB-BD31-4B8C-83A1-F6EECF244321}">
                <p14:modId xmlns:p14="http://schemas.microsoft.com/office/powerpoint/2010/main" val="305471171"/>
              </p:ext>
            </p:extLst>
          </p:nvPr>
        </p:nvGraphicFramePr>
        <p:xfrm>
          <a:off x="1225118" y="1253647"/>
          <a:ext cx="9960746" cy="484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9262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68149"/>
            <a:ext cx="574821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8333" y="1068148"/>
            <a:ext cx="551722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4" name="Image 3">
            <a:extLst>
              <a:ext uri="{FF2B5EF4-FFF2-40B4-BE49-F238E27FC236}">
                <a16:creationId xmlns:a16="http://schemas.microsoft.com/office/drawing/2014/main" id="{2678951F-4781-04C7-CFE6-A7B952484F80}"/>
              </a:ext>
            </a:extLst>
          </p:cNvPr>
          <p:cNvPicPr>
            <a:picLocks noChangeAspect="1"/>
          </p:cNvPicPr>
          <p:nvPr/>
        </p:nvPicPr>
        <p:blipFill>
          <a:blip r:embed="rId3"/>
          <a:stretch>
            <a:fillRect/>
          </a:stretch>
        </p:blipFill>
        <p:spPr>
          <a:xfrm>
            <a:off x="131761" y="1777266"/>
            <a:ext cx="5760093" cy="2598792"/>
          </a:xfrm>
          <a:prstGeom prst="rect">
            <a:avLst/>
          </a:prstGeom>
        </p:spPr>
      </p:pic>
      <p:pic>
        <p:nvPicPr>
          <p:cNvPr id="7" name="Image 6">
            <a:extLst>
              <a:ext uri="{FF2B5EF4-FFF2-40B4-BE49-F238E27FC236}">
                <a16:creationId xmlns:a16="http://schemas.microsoft.com/office/drawing/2014/main" id="{07D05015-5780-CC24-EA71-DE3BE8EB6C90}"/>
              </a:ext>
            </a:extLst>
          </p:cNvPr>
          <p:cNvPicPr>
            <a:picLocks noChangeAspect="1"/>
          </p:cNvPicPr>
          <p:nvPr/>
        </p:nvPicPr>
        <p:blipFill>
          <a:blip r:embed="rId4"/>
          <a:stretch>
            <a:fillRect/>
          </a:stretch>
        </p:blipFill>
        <p:spPr>
          <a:xfrm>
            <a:off x="947821" y="4376058"/>
            <a:ext cx="4086515" cy="2236018"/>
          </a:xfrm>
          <a:prstGeom prst="rect">
            <a:avLst/>
          </a:prstGeom>
        </p:spPr>
      </p:pic>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5"/>
          <a:stretch>
            <a:fillRect/>
          </a:stretch>
        </p:blipFill>
        <p:spPr>
          <a:xfrm>
            <a:off x="6192610" y="1777266"/>
            <a:ext cx="5712861" cy="2598792"/>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6"/>
          <a:stretch>
            <a:fillRect/>
          </a:stretch>
        </p:blipFill>
        <p:spPr>
          <a:xfrm>
            <a:off x="6856779" y="4369864"/>
            <a:ext cx="4048441" cy="2236017"/>
          </a:xfrm>
          <a:prstGeom prst="rect">
            <a:avLst/>
          </a:prstGeom>
        </p:spPr>
      </p:pic>
    </p:spTree>
    <p:extLst>
      <p:ext uri="{BB962C8B-B14F-4D97-AF65-F5344CB8AC3E}">
        <p14:creationId xmlns:p14="http://schemas.microsoft.com/office/powerpoint/2010/main" val="342557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76877" y="5101808"/>
            <a:ext cx="8438245"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3"/>
          <a:stretch>
            <a:fillRect/>
          </a:stretch>
        </p:blipFill>
        <p:spPr>
          <a:xfrm>
            <a:off x="131763" y="1737524"/>
            <a:ext cx="6419932" cy="2920440"/>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4"/>
          <a:stretch>
            <a:fillRect/>
          </a:stretch>
        </p:blipFill>
        <p:spPr>
          <a:xfrm>
            <a:off x="6690374" y="1623662"/>
            <a:ext cx="5064637" cy="2797278"/>
          </a:xfrm>
          <a:prstGeom prst="rect">
            <a:avLst/>
          </a:prstGeom>
        </p:spPr>
      </p:pic>
    </p:spTree>
    <p:extLst>
      <p:ext uri="{BB962C8B-B14F-4D97-AF65-F5344CB8AC3E}">
        <p14:creationId xmlns:p14="http://schemas.microsoft.com/office/powerpoint/2010/main" val="301000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Bag of Word – Evaluation des modèles</a:t>
            </a:r>
          </a:p>
        </p:txBody>
      </p:sp>
      <p:pic>
        <p:nvPicPr>
          <p:cNvPr id="5" name="Image 4">
            <a:extLst>
              <a:ext uri="{FF2B5EF4-FFF2-40B4-BE49-F238E27FC236}">
                <a16:creationId xmlns:a16="http://schemas.microsoft.com/office/drawing/2014/main" id="{35B92433-331C-B221-887C-FDA6A6B1890E}"/>
              </a:ext>
            </a:extLst>
          </p:cNvPr>
          <p:cNvPicPr>
            <a:picLocks noChangeAspect="1"/>
          </p:cNvPicPr>
          <p:nvPr/>
        </p:nvPicPr>
        <p:blipFill>
          <a:blip r:embed="rId3"/>
          <a:stretch>
            <a:fillRect/>
          </a:stretch>
        </p:blipFill>
        <p:spPr>
          <a:xfrm>
            <a:off x="599840" y="4290776"/>
            <a:ext cx="7591878" cy="1851882"/>
          </a:xfrm>
          <a:prstGeom prst="rect">
            <a:avLst/>
          </a:prstGeom>
        </p:spPr>
      </p:pic>
      <p:pic>
        <p:nvPicPr>
          <p:cNvPr id="9" name="Image 8">
            <a:extLst>
              <a:ext uri="{FF2B5EF4-FFF2-40B4-BE49-F238E27FC236}">
                <a16:creationId xmlns:a16="http://schemas.microsoft.com/office/drawing/2014/main" id="{5B1ABCE2-D505-8D45-1BF5-5AC064B7A531}"/>
              </a:ext>
            </a:extLst>
          </p:cNvPr>
          <p:cNvPicPr>
            <a:picLocks noChangeAspect="1"/>
          </p:cNvPicPr>
          <p:nvPr/>
        </p:nvPicPr>
        <p:blipFill>
          <a:blip r:embed="rId4"/>
          <a:stretch>
            <a:fillRect/>
          </a:stretch>
        </p:blipFill>
        <p:spPr>
          <a:xfrm>
            <a:off x="762000" y="1003818"/>
            <a:ext cx="7429718" cy="3211844"/>
          </a:xfrm>
          <a:prstGeom prst="rect">
            <a:avLst/>
          </a:prstGeom>
        </p:spPr>
      </p:pic>
      <p:pic>
        <p:nvPicPr>
          <p:cNvPr id="4" name="Image 3">
            <a:extLst>
              <a:ext uri="{FF2B5EF4-FFF2-40B4-BE49-F238E27FC236}">
                <a16:creationId xmlns:a16="http://schemas.microsoft.com/office/drawing/2014/main" id="{DB2B860B-FF80-2106-2504-BD6EF2D0D516}"/>
              </a:ext>
            </a:extLst>
          </p:cNvPr>
          <p:cNvPicPr>
            <a:picLocks noChangeAspect="1"/>
          </p:cNvPicPr>
          <p:nvPr/>
        </p:nvPicPr>
        <p:blipFill>
          <a:blip r:embed="rId5"/>
          <a:stretch>
            <a:fillRect/>
          </a:stretch>
        </p:blipFill>
        <p:spPr>
          <a:xfrm>
            <a:off x="9568487" y="1956840"/>
            <a:ext cx="935961" cy="977869"/>
          </a:xfrm>
          <a:prstGeom prst="rect">
            <a:avLst/>
          </a:prstGeom>
        </p:spPr>
      </p:pic>
      <p:sp>
        <p:nvSpPr>
          <p:cNvPr id="6" name="ZoneTexte 5">
            <a:extLst>
              <a:ext uri="{FF2B5EF4-FFF2-40B4-BE49-F238E27FC236}">
                <a16:creationId xmlns:a16="http://schemas.microsoft.com/office/drawing/2014/main" id="{2C2EF342-0104-6808-31C0-714B9D919D0C}"/>
              </a:ext>
            </a:extLst>
          </p:cNvPr>
          <p:cNvSpPr txBox="1"/>
          <p:nvPr/>
        </p:nvSpPr>
        <p:spPr>
          <a:xfrm>
            <a:off x="8821957" y="3328565"/>
            <a:ext cx="2864522" cy="1200329"/>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BOW non retenus</a:t>
            </a:r>
          </a:p>
        </p:txBody>
      </p:sp>
    </p:spTree>
    <p:extLst>
      <p:ext uri="{BB962C8B-B14F-4D97-AF65-F5344CB8AC3E}">
        <p14:creationId xmlns:p14="http://schemas.microsoft.com/office/powerpoint/2010/main" val="210847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524699"/>
            <a:ext cx="11928475" cy="531813"/>
          </a:xfrm>
        </p:spPr>
        <p:txBody>
          <a:bodyPr>
            <a:noAutofit/>
          </a:bodyPr>
          <a:lstStyle/>
          <a:p>
            <a:pPr algn="l"/>
            <a:r>
              <a:rPr lang="fr-FR" sz="3600" dirty="0"/>
              <a:t>III. Prétraitements données textuelles – Approches de type Word/Sentence </a:t>
            </a:r>
            <a:r>
              <a:rPr lang="fr-FR" sz="3600" dirty="0" err="1"/>
              <a:t>embedding</a:t>
            </a:r>
            <a:r>
              <a:rPr lang="fr-FR" sz="3600" dirty="0"/>
              <a:t> </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24640131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2396210" y="1020821"/>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823904" y="1020821"/>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8" y="1020821"/>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59558" y="1041118"/>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pic>
        <p:nvPicPr>
          <p:cNvPr id="4" name="Image 3">
            <a:extLst>
              <a:ext uri="{FF2B5EF4-FFF2-40B4-BE49-F238E27FC236}">
                <a16:creationId xmlns:a16="http://schemas.microsoft.com/office/drawing/2014/main" id="{3DF3228B-F084-7473-CB79-7D0D98592DAB}"/>
              </a:ext>
            </a:extLst>
          </p:cNvPr>
          <p:cNvPicPr>
            <a:picLocks noChangeAspect="1"/>
          </p:cNvPicPr>
          <p:nvPr/>
        </p:nvPicPr>
        <p:blipFill>
          <a:blip r:embed="rId8"/>
          <a:stretch>
            <a:fillRect/>
          </a:stretch>
        </p:blipFill>
        <p:spPr>
          <a:xfrm>
            <a:off x="131761" y="3429000"/>
            <a:ext cx="778809" cy="369332"/>
          </a:xfrm>
          <a:prstGeom prst="rect">
            <a:avLst/>
          </a:prstGeom>
        </p:spPr>
      </p:pic>
    </p:spTree>
    <p:extLst>
      <p:ext uri="{BB962C8B-B14F-4D97-AF65-F5344CB8AC3E}">
        <p14:creationId xmlns:p14="http://schemas.microsoft.com/office/powerpoint/2010/main" val="41947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499394" y="5381159"/>
            <a:ext cx="9193212"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6785580" y="2034997"/>
            <a:ext cx="5078789" cy="2788006"/>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2" y="2034997"/>
            <a:ext cx="6568899" cy="3032303"/>
          </a:xfrm>
          <a:prstGeom prst="rect">
            <a:avLst/>
          </a:prstGeom>
        </p:spPr>
      </p:pic>
    </p:spTree>
    <p:extLst>
      <p:ext uri="{BB962C8B-B14F-4D97-AF65-F5344CB8AC3E}">
        <p14:creationId xmlns:p14="http://schemas.microsoft.com/office/powerpoint/2010/main" val="72924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3" y="1028234"/>
            <a:ext cx="5529298"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179232" y="1028234"/>
            <a:ext cx="5529297"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 et </a:t>
            </a:r>
            <a:r>
              <a:rPr lang="fr-FR" dirty="0" err="1"/>
              <a:t>vector</a:t>
            </a:r>
            <a:r>
              <a:rPr lang="fr-FR" dirty="0"/>
              <a:t> size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1055311" y="4355681"/>
            <a:ext cx="4333168" cy="2378697"/>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3" y="1758334"/>
            <a:ext cx="5623150" cy="2595731"/>
          </a:xfrm>
          <a:prstGeom prst="rect">
            <a:avLst/>
          </a:prstGeom>
        </p:spPr>
      </p:pic>
      <p:pic>
        <p:nvPicPr>
          <p:cNvPr id="17" name="Image 16">
            <a:extLst>
              <a:ext uri="{FF2B5EF4-FFF2-40B4-BE49-F238E27FC236}">
                <a16:creationId xmlns:a16="http://schemas.microsoft.com/office/drawing/2014/main" id="{6A764572-4D76-289D-96DD-2A888403E104}"/>
              </a:ext>
            </a:extLst>
          </p:cNvPr>
          <p:cNvPicPr>
            <a:picLocks noChangeAspect="1"/>
          </p:cNvPicPr>
          <p:nvPr/>
        </p:nvPicPr>
        <p:blipFill>
          <a:blip r:embed="rId5"/>
          <a:stretch>
            <a:fillRect/>
          </a:stretch>
        </p:blipFill>
        <p:spPr>
          <a:xfrm>
            <a:off x="6803521" y="4393129"/>
            <a:ext cx="4333168" cy="2341249"/>
          </a:xfrm>
          <a:prstGeom prst="rect">
            <a:avLst/>
          </a:prstGeom>
        </p:spPr>
      </p:pic>
      <p:pic>
        <p:nvPicPr>
          <p:cNvPr id="14" name="Image 13">
            <a:extLst>
              <a:ext uri="{FF2B5EF4-FFF2-40B4-BE49-F238E27FC236}">
                <a16:creationId xmlns:a16="http://schemas.microsoft.com/office/drawing/2014/main" id="{48946EE0-CF07-0C7F-E03C-1C31F8F66EF0}"/>
              </a:ext>
            </a:extLst>
          </p:cNvPr>
          <p:cNvPicPr>
            <a:picLocks noChangeAspect="1"/>
          </p:cNvPicPr>
          <p:nvPr/>
        </p:nvPicPr>
        <p:blipFill>
          <a:blip r:embed="rId6"/>
          <a:stretch>
            <a:fillRect/>
          </a:stretch>
        </p:blipFill>
        <p:spPr>
          <a:xfrm>
            <a:off x="6114683" y="1758334"/>
            <a:ext cx="5608130" cy="2595731"/>
          </a:xfrm>
          <a:prstGeom prst="rect">
            <a:avLst/>
          </a:prstGeom>
        </p:spPr>
      </p:pic>
    </p:spTree>
    <p:extLst>
      <p:ext uri="{BB962C8B-B14F-4D97-AF65-F5344CB8AC3E}">
        <p14:creationId xmlns:p14="http://schemas.microsoft.com/office/powerpoint/2010/main" val="336492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092890" y="1592213"/>
            <a:ext cx="10006217"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lemmatisées (extraction </a:t>
            </a:r>
            <a:r>
              <a:rPr lang="fr-FR" sz="1800" dirty="0" err="1"/>
              <a:t>features</a:t>
            </a:r>
            <a:r>
              <a:rPr lang="fr-FR" sz="1800" dirty="0"/>
              <a:t> colonne </a:t>
            </a:r>
            <a:r>
              <a:rPr lang="fr-FR" sz="1800" dirty="0" err="1"/>
              <a:t>product_name</a:t>
            </a:r>
            <a:r>
              <a:rPr lang="fr-FR" sz="1800" dirty="0"/>
              <a:t> + description et </a:t>
            </a:r>
            <a:r>
              <a:rPr lang="fr-FR" sz="1800" dirty="0" err="1"/>
              <a:t>vector_size</a:t>
            </a:r>
            <a:r>
              <a:rPr lang="fr-FR" sz="1800" dirty="0"/>
              <a:t> = 600)</a:t>
            </a:r>
          </a:p>
        </p:txBody>
      </p:sp>
      <p:pic>
        <p:nvPicPr>
          <p:cNvPr id="4" name="Image 3">
            <a:extLst>
              <a:ext uri="{FF2B5EF4-FFF2-40B4-BE49-F238E27FC236}">
                <a16:creationId xmlns:a16="http://schemas.microsoft.com/office/drawing/2014/main" id="{A42F5EE0-795B-36E3-F596-0EDC05045970}"/>
              </a:ext>
            </a:extLst>
          </p:cNvPr>
          <p:cNvPicPr>
            <a:picLocks noChangeAspect="1"/>
          </p:cNvPicPr>
          <p:nvPr/>
        </p:nvPicPr>
        <p:blipFill>
          <a:blip r:embed="rId3"/>
          <a:stretch>
            <a:fillRect/>
          </a:stretch>
        </p:blipFill>
        <p:spPr>
          <a:xfrm>
            <a:off x="6681580" y="2202531"/>
            <a:ext cx="5287659" cy="2965370"/>
          </a:xfrm>
          <a:prstGeom prst="rect">
            <a:avLst/>
          </a:prstGeom>
        </p:spPr>
      </p:pic>
      <p:pic>
        <p:nvPicPr>
          <p:cNvPr id="7" name="Image 6">
            <a:extLst>
              <a:ext uri="{FF2B5EF4-FFF2-40B4-BE49-F238E27FC236}">
                <a16:creationId xmlns:a16="http://schemas.microsoft.com/office/drawing/2014/main" id="{E2F1B9AC-29CD-723D-3A88-2DF867106B33}"/>
              </a:ext>
            </a:extLst>
          </p:cNvPr>
          <p:cNvPicPr>
            <a:picLocks noChangeAspect="1"/>
          </p:cNvPicPr>
          <p:nvPr/>
        </p:nvPicPr>
        <p:blipFill>
          <a:blip r:embed="rId4"/>
          <a:stretch>
            <a:fillRect/>
          </a:stretch>
        </p:blipFill>
        <p:spPr>
          <a:xfrm>
            <a:off x="131762" y="2264498"/>
            <a:ext cx="6628634" cy="3080171"/>
          </a:xfrm>
          <a:prstGeom prst="rect">
            <a:avLst/>
          </a:prstGeom>
        </p:spPr>
      </p:pic>
    </p:spTree>
    <p:extLst>
      <p:ext uri="{BB962C8B-B14F-4D97-AF65-F5344CB8AC3E}">
        <p14:creationId xmlns:p14="http://schemas.microsoft.com/office/powerpoint/2010/main" val="2775889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BERT</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5" name="Image 4">
            <a:extLst>
              <a:ext uri="{FF2B5EF4-FFF2-40B4-BE49-F238E27FC236}">
                <a16:creationId xmlns:a16="http://schemas.microsoft.com/office/drawing/2014/main" id="{089CE798-6EF5-CFCD-50AC-21EAFFEB5DF3}"/>
              </a:ext>
            </a:extLst>
          </p:cNvPr>
          <p:cNvPicPr>
            <a:picLocks noChangeAspect="1"/>
          </p:cNvPicPr>
          <p:nvPr/>
        </p:nvPicPr>
        <p:blipFill>
          <a:blip r:embed="rId3"/>
          <a:stretch>
            <a:fillRect/>
          </a:stretch>
        </p:blipFill>
        <p:spPr>
          <a:xfrm>
            <a:off x="6642634" y="2159202"/>
            <a:ext cx="5055885" cy="2741571"/>
          </a:xfrm>
          <a:prstGeom prst="rect">
            <a:avLst/>
          </a:prstGeom>
        </p:spPr>
      </p:pic>
      <p:pic>
        <p:nvPicPr>
          <p:cNvPr id="9" name="Image 8">
            <a:extLst>
              <a:ext uri="{FF2B5EF4-FFF2-40B4-BE49-F238E27FC236}">
                <a16:creationId xmlns:a16="http://schemas.microsoft.com/office/drawing/2014/main" id="{8B00A59D-D423-CCE0-2026-4110B17DBD2A}"/>
              </a:ext>
            </a:extLst>
          </p:cNvPr>
          <p:cNvPicPr>
            <a:picLocks noChangeAspect="1"/>
          </p:cNvPicPr>
          <p:nvPr/>
        </p:nvPicPr>
        <p:blipFill>
          <a:blip r:embed="rId4"/>
          <a:stretch>
            <a:fillRect/>
          </a:stretch>
        </p:blipFill>
        <p:spPr>
          <a:xfrm>
            <a:off x="131761" y="2159202"/>
            <a:ext cx="6315665" cy="2967602"/>
          </a:xfrm>
          <a:prstGeom prst="rect">
            <a:avLst/>
          </a:prstGeom>
        </p:spPr>
      </p:pic>
    </p:spTree>
    <p:extLst>
      <p:ext uri="{BB962C8B-B14F-4D97-AF65-F5344CB8AC3E}">
        <p14:creationId xmlns:p14="http://schemas.microsoft.com/office/powerpoint/2010/main" val="113219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USE</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4" name="Image 3">
            <a:extLst>
              <a:ext uri="{FF2B5EF4-FFF2-40B4-BE49-F238E27FC236}">
                <a16:creationId xmlns:a16="http://schemas.microsoft.com/office/drawing/2014/main" id="{9EB8ED9C-8611-48C1-0CD4-32BA465B7027}"/>
              </a:ext>
            </a:extLst>
          </p:cNvPr>
          <p:cNvPicPr>
            <a:picLocks noChangeAspect="1"/>
          </p:cNvPicPr>
          <p:nvPr/>
        </p:nvPicPr>
        <p:blipFill>
          <a:blip r:embed="rId3"/>
          <a:stretch>
            <a:fillRect/>
          </a:stretch>
        </p:blipFill>
        <p:spPr>
          <a:xfrm>
            <a:off x="7015225" y="2308177"/>
            <a:ext cx="4817088" cy="2632104"/>
          </a:xfrm>
          <a:prstGeom prst="rect">
            <a:avLst/>
          </a:prstGeom>
        </p:spPr>
      </p:pic>
      <p:pic>
        <p:nvPicPr>
          <p:cNvPr id="7" name="Image 6">
            <a:extLst>
              <a:ext uri="{FF2B5EF4-FFF2-40B4-BE49-F238E27FC236}">
                <a16:creationId xmlns:a16="http://schemas.microsoft.com/office/drawing/2014/main" id="{3FC44B74-676C-F31B-A990-D50A224A8518}"/>
              </a:ext>
            </a:extLst>
          </p:cNvPr>
          <p:cNvPicPr>
            <a:picLocks noChangeAspect="1"/>
          </p:cNvPicPr>
          <p:nvPr/>
        </p:nvPicPr>
        <p:blipFill>
          <a:blip r:embed="rId4"/>
          <a:stretch>
            <a:fillRect/>
          </a:stretch>
        </p:blipFill>
        <p:spPr>
          <a:xfrm>
            <a:off x="212600" y="2123242"/>
            <a:ext cx="6802625" cy="3155718"/>
          </a:xfrm>
          <a:prstGeom prst="rect">
            <a:avLst/>
          </a:prstGeom>
        </p:spPr>
      </p:pic>
    </p:spTree>
    <p:extLst>
      <p:ext uri="{BB962C8B-B14F-4D97-AF65-F5344CB8AC3E}">
        <p14:creationId xmlns:p14="http://schemas.microsoft.com/office/powerpoint/2010/main" val="186566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Evaluation des modèles</a:t>
            </a:r>
          </a:p>
        </p:txBody>
      </p:sp>
      <p:pic>
        <p:nvPicPr>
          <p:cNvPr id="4" name="Image 3">
            <a:extLst>
              <a:ext uri="{FF2B5EF4-FFF2-40B4-BE49-F238E27FC236}">
                <a16:creationId xmlns:a16="http://schemas.microsoft.com/office/drawing/2014/main" id="{8C103900-8534-428B-C684-05AFB810BCC4}"/>
              </a:ext>
            </a:extLst>
          </p:cNvPr>
          <p:cNvPicPr>
            <a:picLocks noChangeAspect="1"/>
          </p:cNvPicPr>
          <p:nvPr/>
        </p:nvPicPr>
        <p:blipFill>
          <a:blip r:embed="rId3"/>
          <a:stretch>
            <a:fillRect/>
          </a:stretch>
        </p:blipFill>
        <p:spPr>
          <a:xfrm>
            <a:off x="871417" y="1094493"/>
            <a:ext cx="6856339" cy="3310909"/>
          </a:xfrm>
          <a:prstGeom prst="rect">
            <a:avLst/>
          </a:prstGeom>
        </p:spPr>
      </p:pic>
      <p:pic>
        <p:nvPicPr>
          <p:cNvPr id="7" name="Image 6">
            <a:extLst>
              <a:ext uri="{FF2B5EF4-FFF2-40B4-BE49-F238E27FC236}">
                <a16:creationId xmlns:a16="http://schemas.microsoft.com/office/drawing/2014/main" id="{BF2501B3-1FC7-7A37-B589-71AE3B58B7D2}"/>
              </a:ext>
            </a:extLst>
          </p:cNvPr>
          <p:cNvPicPr>
            <a:picLocks noChangeAspect="1"/>
          </p:cNvPicPr>
          <p:nvPr/>
        </p:nvPicPr>
        <p:blipFill>
          <a:blip r:embed="rId4"/>
          <a:stretch>
            <a:fillRect/>
          </a:stretch>
        </p:blipFill>
        <p:spPr>
          <a:xfrm>
            <a:off x="1332830" y="4432410"/>
            <a:ext cx="5110456" cy="1808709"/>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5995472" y="1274344"/>
            <a:ext cx="1177432" cy="314414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5926668F-F51B-B3CF-3DAC-1F7E22079B34}"/>
              </a:ext>
            </a:extLst>
          </p:cNvPr>
          <p:cNvPicPr>
            <a:picLocks noChangeAspect="1"/>
          </p:cNvPicPr>
          <p:nvPr/>
        </p:nvPicPr>
        <p:blipFill>
          <a:blip r:embed="rId5"/>
          <a:stretch>
            <a:fillRect/>
          </a:stretch>
        </p:blipFill>
        <p:spPr>
          <a:xfrm>
            <a:off x="9222799" y="1868548"/>
            <a:ext cx="935961" cy="977869"/>
          </a:xfrm>
          <a:prstGeom prst="rect">
            <a:avLst/>
          </a:prstGeom>
        </p:spPr>
      </p:pic>
      <p:sp>
        <p:nvSpPr>
          <p:cNvPr id="5" name="ZoneTexte 4">
            <a:extLst>
              <a:ext uri="{FF2B5EF4-FFF2-40B4-BE49-F238E27FC236}">
                <a16:creationId xmlns:a16="http://schemas.microsoft.com/office/drawing/2014/main" id="{33D8D0D9-3AF1-FBDC-66D1-C7B584A39804}"/>
              </a:ext>
            </a:extLst>
          </p:cNvPr>
          <p:cNvSpPr txBox="1"/>
          <p:nvPr/>
        </p:nvSpPr>
        <p:spPr>
          <a:xfrm>
            <a:off x="8445649" y="3131637"/>
            <a:ext cx="3285433" cy="1569660"/>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Word / Sentence </a:t>
            </a:r>
            <a:r>
              <a:rPr lang="fr-FR" sz="2400" b="1" dirty="0" err="1">
                <a:solidFill>
                  <a:srgbClr val="C00000"/>
                </a:solidFill>
              </a:rPr>
              <a:t>embedding</a:t>
            </a:r>
            <a:r>
              <a:rPr lang="fr-FR" sz="2400" b="1" dirty="0">
                <a:solidFill>
                  <a:srgbClr val="C00000"/>
                </a:solidFill>
              </a:rPr>
              <a:t> retenus</a:t>
            </a:r>
          </a:p>
        </p:txBody>
      </p:sp>
    </p:spTree>
    <p:extLst>
      <p:ext uri="{BB962C8B-B14F-4D97-AF65-F5344CB8AC3E}">
        <p14:creationId xmlns:p14="http://schemas.microsoft.com/office/powerpoint/2010/main" val="243137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 PROBLEMATIQUE</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72687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IV. PRETRAITEMENTS DONNEES IMAGES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42644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132307"/>
            <a:ext cx="11928475" cy="531813"/>
          </a:xfrm>
        </p:spPr>
        <p:txBody>
          <a:bodyPr>
            <a:normAutofit fontScale="90000"/>
          </a:bodyPr>
          <a:lstStyle/>
          <a:p>
            <a:pPr algn="l"/>
            <a:r>
              <a:rPr lang="fr-FR" dirty="0"/>
              <a:t>III. </a:t>
            </a:r>
            <a:r>
              <a:rPr lang="fr-FR" sz="4400" dirty="0"/>
              <a:t>Prétraitements données images – Analyse exploratoire</a:t>
            </a:r>
            <a:endParaRPr lang="fr-FR" dirty="0"/>
          </a:p>
        </p:txBody>
      </p:sp>
      <p:pic>
        <p:nvPicPr>
          <p:cNvPr id="4" name="Image 3">
            <a:extLst>
              <a:ext uri="{FF2B5EF4-FFF2-40B4-BE49-F238E27FC236}">
                <a16:creationId xmlns:a16="http://schemas.microsoft.com/office/drawing/2014/main" id="{33321817-79F3-7592-FE1E-ACFD4C227483}"/>
              </a:ext>
            </a:extLst>
          </p:cNvPr>
          <p:cNvPicPr>
            <a:picLocks noChangeAspect="1"/>
          </p:cNvPicPr>
          <p:nvPr/>
        </p:nvPicPr>
        <p:blipFill>
          <a:blip r:embed="rId3"/>
          <a:stretch>
            <a:fillRect/>
          </a:stretch>
        </p:blipFill>
        <p:spPr>
          <a:xfrm>
            <a:off x="425398" y="891636"/>
            <a:ext cx="4686748" cy="4458877"/>
          </a:xfrm>
          <a:prstGeom prst="rect">
            <a:avLst/>
          </a:prstGeom>
        </p:spPr>
      </p:pic>
      <p:pic>
        <p:nvPicPr>
          <p:cNvPr id="9" name="Image 8">
            <a:extLst>
              <a:ext uri="{FF2B5EF4-FFF2-40B4-BE49-F238E27FC236}">
                <a16:creationId xmlns:a16="http://schemas.microsoft.com/office/drawing/2014/main" id="{675CA084-AA82-F5AB-268B-97F5D2C567AF}"/>
              </a:ext>
            </a:extLst>
          </p:cNvPr>
          <p:cNvPicPr>
            <a:picLocks noChangeAspect="1"/>
          </p:cNvPicPr>
          <p:nvPr/>
        </p:nvPicPr>
        <p:blipFill>
          <a:blip r:embed="rId4"/>
          <a:stretch>
            <a:fillRect/>
          </a:stretch>
        </p:blipFill>
        <p:spPr>
          <a:xfrm>
            <a:off x="2653676" y="4201281"/>
            <a:ext cx="8158644" cy="2441066"/>
          </a:xfrm>
          <a:prstGeom prst="rect">
            <a:avLst/>
          </a:prstGeom>
        </p:spPr>
      </p:pic>
      <p:sp>
        <p:nvSpPr>
          <p:cNvPr id="10" name="ZoneTexte 9">
            <a:extLst>
              <a:ext uri="{FF2B5EF4-FFF2-40B4-BE49-F238E27FC236}">
                <a16:creationId xmlns:a16="http://schemas.microsoft.com/office/drawing/2014/main" id="{9D340168-C0CA-F487-E060-F95AE1384DA0}"/>
              </a:ext>
            </a:extLst>
          </p:cNvPr>
          <p:cNvSpPr txBox="1"/>
          <p:nvPr/>
        </p:nvSpPr>
        <p:spPr>
          <a:xfrm>
            <a:off x="8944150" y="1898646"/>
            <a:ext cx="2973871" cy="1323439"/>
          </a:xfrm>
          <a:prstGeom prst="rect">
            <a:avLst/>
          </a:prstGeom>
          <a:noFill/>
        </p:spPr>
        <p:txBody>
          <a:bodyPr wrap="square" rtlCol="0">
            <a:spAutoFit/>
          </a:bodyPr>
          <a:lstStyle/>
          <a:p>
            <a:pPr marL="342900" indent="-342900">
              <a:buFontTx/>
              <a:buChar char="-"/>
            </a:pPr>
            <a:r>
              <a:rPr lang="fr-FR" sz="2000" dirty="0"/>
              <a:t>150 images par catégorie</a:t>
            </a:r>
          </a:p>
          <a:p>
            <a:pPr marL="342900" indent="-342900">
              <a:buFontTx/>
              <a:buChar char="-"/>
            </a:pPr>
            <a:r>
              <a:rPr lang="fr-FR" sz="2000" dirty="0"/>
              <a:t>Images en </a:t>
            </a:r>
            <a:r>
              <a:rPr lang="fr-FR" sz="2000" b="1" dirty="0"/>
              <a:t>couleur</a:t>
            </a:r>
          </a:p>
          <a:p>
            <a:pPr marL="342900" indent="-342900">
              <a:buFontTx/>
              <a:buChar char="-"/>
            </a:pPr>
            <a:r>
              <a:rPr lang="fr-FR" sz="2000" b="1" dirty="0"/>
              <a:t>Définitions</a:t>
            </a:r>
            <a:r>
              <a:rPr lang="fr-FR" sz="2000" dirty="0"/>
              <a:t> différentes</a:t>
            </a:r>
          </a:p>
        </p:txBody>
      </p:sp>
      <p:pic>
        <p:nvPicPr>
          <p:cNvPr id="12" name="Image 11">
            <a:extLst>
              <a:ext uri="{FF2B5EF4-FFF2-40B4-BE49-F238E27FC236}">
                <a16:creationId xmlns:a16="http://schemas.microsoft.com/office/drawing/2014/main" id="{4FF6EE40-1809-C29A-99E0-72F628003D7C}"/>
              </a:ext>
            </a:extLst>
          </p:cNvPr>
          <p:cNvPicPr>
            <a:picLocks noChangeAspect="1"/>
          </p:cNvPicPr>
          <p:nvPr/>
        </p:nvPicPr>
        <p:blipFill>
          <a:blip r:embed="rId5"/>
          <a:stretch>
            <a:fillRect/>
          </a:stretch>
        </p:blipFill>
        <p:spPr>
          <a:xfrm>
            <a:off x="5736831" y="1027763"/>
            <a:ext cx="2686050" cy="2809875"/>
          </a:xfrm>
          <a:prstGeom prst="rect">
            <a:avLst/>
          </a:prstGeom>
        </p:spPr>
      </p:pic>
    </p:spTree>
    <p:extLst>
      <p:ext uri="{BB962C8B-B14F-4D97-AF65-F5344CB8AC3E}">
        <p14:creationId xmlns:p14="http://schemas.microsoft.com/office/powerpoint/2010/main" val="81773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a:t>III. </a:t>
            </a:r>
            <a:r>
              <a:rPr lang="fr-FR" sz="4400"/>
              <a:t>Prétraitements données images - Exemples</a:t>
            </a:r>
            <a:endParaRPr lang="fr-FR" dirty="0"/>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3"/>
          <a:stretch>
            <a:fillRect/>
          </a:stretch>
        </p:blipFill>
        <p:spPr>
          <a:xfrm>
            <a:off x="6364887" y="3814362"/>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a:extLst>
              <a:ext uri="{FF2B5EF4-FFF2-40B4-BE49-F238E27FC236}">
                <a16:creationId xmlns:a16="http://schemas.microsoft.com/office/drawing/2014/main" id="{180B25AB-A20E-B60A-182A-63B7356F1A8A}"/>
              </a:ext>
            </a:extLst>
          </p:cNvPr>
          <p:cNvPicPr>
            <a:picLocks noChangeAspect="1"/>
          </p:cNvPicPr>
          <p:nvPr/>
        </p:nvPicPr>
        <p:blipFill>
          <a:blip r:embed="rId4"/>
          <a:stretch>
            <a:fillRect/>
          </a:stretch>
        </p:blipFill>
        <p:spPr>
          <a:xfrm>
            <a:off x="363020" y="1393901"/>
            <a:ext cx="5732980"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a:extLst>
              <a:ext uri="{FF2B5EF4-FFF2-40B4-BE49-F238E27FC236}">
                <a16:creationId xmlns:a16="http://schemas.microsoft.com/office/drawing/2014/main" id="{F5899E2E-B295-1CA5-FB95-024E79559FB9}"/>
              </a:ext>
            </a:extLst>
          </p:cNvPr>
          <p:cNvPicPr>
            <a:picLocks noChangeAspect="1"/>
          </p:cNvPicPr>
          <p:nvPr/>
        </p:nvPicPr>
        <p:blipFill>
          <a:blip r:embed="rId5"/>
          <a:stretch>
            <a:fillRect/>
          </a:stretch>
        </p:blipFill>
        <p:spPr>
          <a:xfrm>
            <a:off x="6364887" y="1393901"/>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a:extLst>
              <a:ext uri="{FF2B5EF4-FFF2-40B4-BE49-F238E27FC236}">
                <a16:creationId xmlns:a16="http://schemas.microsoft.com/office/drawing/2014/main" id="{0096EE13-BFDE-8E9A-A5EC-E18D7D1E4DEC}"/>
              </a:ext>
            </a:extLst>
          </p:cNvPr>
          <p:cNvPicPr>
            <a:picLocks noChangeAspect="1"/>
          </p:cNvPicPr>
          <p:nvPr/>
        </p:nvPicPr>
        <p:blipFill>
          <a:blip r:embed="rId6"/>
          <a:stretch>
            <a:fillRect/>
          </a:stretch>
        </p:blipFill>
        <p:spPr>
          <a:xfrm>
            <a:off x="363020" y="3798870"/>
            <a:ext cx="5732980" cy="1799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ZoneTexte 15">
            <a:extLst>
              <a:ext uri="{FF2B5EF4-FFF2-40B4-BE49-F238E27FC236}">
                <a16:creationId xmlns:a16="http://schemas.microsoft.com/office/drawing/2014/main" id="{8DFD316B-3CBD-0D8F-7113-0C1DE07A22A1}"/>
              </a:ext>
            </a:extLst>
          </p:cNvPr>
          <p:cNvSpPr txBox="1"/>
          <p:nvPr/>
        </p:nvSpPr>
        <p:spPr>
          <a:xfrm>
            <a:off x="363020" y="890903"/>
            <a:ext cx="1989762"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Passage en gris:</a:t>
            </a:r>
          </a:p>
        </p:txBody>
      </p:sp>
      <p:sp>
        <p:nvSpPr>
          <p:cNvPr id="17" name="ZoneTexte 16">
            <a:extLst>
              <a:ext uri="{FF2B5EF4-FFF2-40B4-BE49-F238E27FC236}">
                <a16:creationId xmlns:a16="http://schemas.microsoft.com/office/drawing/2014/main" id="{C2DDEE3B-2B72-CC2F-E3DD-258E92367E70}"/>
              </a:ext>
            </a:extLst>
          </p:cNvPr>
          <p:cNvSpPr txBox="1"/>
          <p:nvPr/>
        </p:nvSpPr>
        <p:spPr>
          <a:xfrm>
            <a:off x="6227762" y="883157"/>
            <a:ext cx="5732980"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de la luminosité (étirement d’histogramme):</a:t>
            </a:r>
          </a:p>
        </p:txBody>
      </p:sp>
      <p:sp>
        <p:nvSpPr>
          <p:cNvPr id="18" name="ZoneTexte 17">
            <a:extLst>
              <a:ext uri="{FF2B5EF4-FFF2-40B4-BE49-F238E27FC236}">
                <a16:creationId xmlns:a16="http://schemas.microsoft.com/office/drawing/2014/main" id="{CAECA2BC-197A-84DC-3B01-B9224AC554DF}"/>
              </a:ext>
            </a:extLst>
          </p:cNvPr>
          <p:cNvSpPr txBox="1"/>
          <p:nvPr/>
        </p:nvSpPr>
        <p:spPr>
          <a:xfrm>
            <a:off x="363020" y="3419283"/>
            <a:ext cx="5462427"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du contraste (égalisation d’histogramme):</a:t>
            </a:r>
          </a:p>
        </p:txBody>
      </p:sp>
      <p:sp>
        <p:nvSpPr>
          <p:cNvPr id="19" name="ZoneTexte 18">
            <a:extLst>
              <a:ext uri="{FF2B5EF4-FFF2-40B4-BE49-F238E27FC236}">
                <a16:creationId xmlns:a16="http://schemas.microsoft.com/office/drawing/2014/main" id="{3A5C2E84-642B-D148-CF0A-E475D9274918}"/>
              </a:ext>
            </a:extLst>
          </p:cNvPr>
          <p:cNvSpPr txBox="1"/>
          <p:nvPr/>
        </p:nvSpPr>
        <p:spPr>
          <a:xfrm>
            <a:off x="6227762" y="3416099"/>
            <a:ext cx="3056515"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Elimination du bruit:</a:t>
            </a:r>
          </a:p>
        </p:txBody>
      </p:sp>
    </p:spTree>
    <p:extLst>
      <p:ext uri="{BB962C8B-B14F-4D97-AF65-F5344CB8AC3E}">
        <p14:creationId xmlns:p14="http://schemas.microsoft.com/office/powerpoint/2010/main" val="79068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images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815131979"/>
              </p:ext>
            </p:extLst>
          </p:nvPr>
        </p:nvGraphicFramePr>
        <p:xfrm>
          <a:off x="2342124" y="1422056"/>
          <a:ext cx="9776178" cy="465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16200000">
            <a:off x="4624972" y="322145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3519324" y="5544605"/>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8"/>
          <a:stretch>
            <a:fillRect/>
          </a:stretch>
        </p:blipFill>
        <p:spPr>
          <a:xfrm>
            <a:off x="376541" y="783716"/>
            <a:ext cx="5222192" cy="1659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lèche : courbe vers la droite 5">
            <a:extLst>
              <a:ext uri="{FF2B5EF4-FFF2-40B4-BE49-F238E27FC236}">
                <a16:creationId xmlns:a16="http://schemas.microsoft.com/office/drawing/2014/main" id="{6E05F436-30FC-22B7-93C0-39558BFCDF9D}"/>
              </a:ext>
            </a:extLst>
          </p:cNvPr>
          <p:cNvSpPr/>
          <p:nvPr/>
        </p:nvSpPr>
        <p:spPr>
          <a:xfrm rot="19774295">
            <a:off x="390418" y="3010328"/>
            <a:ext cx="1273995" cy="14794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9" name="Image 8">
            <a:extLst>
              <a:ext uri="{FF2B5EF4-FFF2-40B4-BE49-F238E27FC236}">
                <a16:creationId xmlns:a16="http://schemas.microsoft.com/office/drawing/2014/main" id="{79D2035A-6578-DB33-46AB-2E680502F839}"/>
              </a:ext>
            </a:extLst>
          </p:cNvPr>
          <p:cNvPicPr>
            <a:picLocks noChangeAspect="1"/>
          </p:cNvPicPr>
          <p:nvPr/>
        </p:nvPicPr>
        <p:blipFill>
          <a:blip r:embed="rId9"/>
          <a:stretch>
            <a:fillRect/>
          </a:stretch>
        </p:blipFill>
        <p:spPr>
          <a:xfrm>
            <a:off x="2560458" y="5473759"/>
            <a:ext cx="1250571" cy="541801"/>
          </a:xfrm>
          <a:prstGeom prst="rect">
            <a:avLst/>
          </a:prstGeom>
        </p:spPr>
      </p:pic>
      <p:pic>
        <p:nvPicPr>
          <p:cNvPr id="12" name="Image 11">
            <a:extLst>
              <a:ext uri="{FF2B5EF4-FFF2-40B4-BE49-F238E27FC236}">
                <a16:creationId xmlns:a16="http://schemas.microsoft.com/office/drawing/2014/main" id="{9188B011-0688-3429-5483-8C0E233CCA7C}"/>
              </a:ext>
            </a:extLst>
          </p:cNvPr>
          <p:cNvPicPr>
            <a:picLocks noChangeAspect="1"/>
          </p:cNvPicPr>
          <p:nvPr/>
        </p:nvPicPr>
        <p:blipFill>
          <a:blip r:embed="rId10"/>
          <a:stretch>
            <a:fillRect/>
          </a:stretch>
        </p:blipFill>
        <p:spPr>
          <a:xfrm>
            <a:off x="6096000" y="5424557"/>
            <a:ext cx="597240" cy="686380"/>
          </a:xfrm>
          <a:prstGeom prst="rect">
            <a:avLst/>
          </a:prstGeom>
        </p:spPr>
      </p:pic>
    </p:spTree>
    <p:extLst>
      <p:ext uri="{BB962C8B-B14F-4D97-AF65-F5344CB8AC3E}">
        <p14:creationId xmlns:p14="http://schemas.microsoft.com/office/powerpoint/2010/main" val="120746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SIFT</a:t>
            </a:r>
          </a:p>
        </p:txBody>
      </p:sp>
      <p:sp>
        <p:nvSpPr>
          <p:cNvPr id="6" name="ZoneTexte 5">
            <a:extLst>
              <a:ext uri="{FF2B5EF4-FFF2-40B4-BE49-F238E27FC236}">
                <a16:creationId xmlns:a16="http://schemas.microsoft.com/office/drawing/2014/main" id="{C8AC87FC-40A4-B276-76FC-3F8285B303DA}"/>
              </a:ext>
            </a:extLst>
          </p:cNvPr>
          <p:cNvSpPr txBox="1"/>
          <p:nvPr/>
        </p:nvSpPr>
        <p:spPr>
          <a:xfrm>
            <a:off x="585628" y="874455"/>
            <a:ext cx="4550889" cy="28623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2000" dirty="0"/>
              <a:t>Création des </a:t>
            </a:r>
            <a:r>
              <a:rPr lang="fr-FR" sz="2000" b="1" dirty="0"/>
              <a:t>descripteurs</a:t>
            </a:r>
            <a:r>
              <a:rPr lang="fr-FR" sz="2000" dirty="0"/>
              <a:t> de chaque image</a:t>
            </a:r>
          </a:p>
          <a:p>
            <a:pPr marL="342900" indent="-342900">
              <a:buFontTx/>
              <a:buChar char="-"/>
            </a:pPr>
            <a:r>
              <a:rPr lang="fr-FR" sz="2000" b="1" dirty="0"/>
              <a:t>Regroupement des descripteurs </a:t>
            </a:r>
            <a:r>
              <a:rPr lang="fr-FR" sz="2000" dirty="0"/>
              <a:t>en clusters pour diminuer le temps de calcul</a:t>
            </a:r>
          </a:p>
          <a:p>
            <a:pPr marL="342900" indent="-342900">
              <a:buFontTx/>
              <a:buChar char="-"/>
            </a:pPr>
            <a:r>
              <a:rPr lang="fr-FR" sz="2000" dirty="0"/>
              <a:t>Création des </a:t>
            </a:r>
            <a:r>
              <a:rPr lang="fr-FR" sz="2000" b="1" dirty="0"/>
              <a:t>histogrammes</a:t>
            </a:r>
            <a:r>
              <a:rPr lang="fr-FR" sz="2000" dirty="0"/>
              <a:t> de clusters</a:t>
            </a:r>
          </a:p>
          <a:p>
            <a:pPr marL="342900" indent="-342900">
              <a:buFontTx/>
              <a:buChar char="-"/>
            </a:pPr>
            <a:r>
              <a:rPr lang="fr-FR" sz="2000" b="1" dirty="0"/>
              <a:t>Réduction de dimension </a:t>
            </a:r>
            <a:r>
              <a:rPr lang="fr-FR" sz="2000" dirty="0"/>
              <a:t>(ACP + TSNE)</a:t>
            </a:r>
          </a:p>
          <a:p>
            <a:pPr marL="342900" indent="-342900">
              <a:buFontTx/>
              <a:buChar char="-"/>
            </a:pPr>
            <a:r>
              <a:rPr lang="fr-FR" sz="2000" dirty="0"/>
              <a:t>Classification non supervisée </a:t>
            </a:r>
            <a:r>
              <a:rPr lang="fr-FR" sz="2000" b="1" dirty="0" err="1"/>
              <a:t>kmeans</a:t>
            </a:r>
            <a:r>
              <a:rPr lang="fr-FR" sz="2000" dirty="0"/>
              <a:t> avec 7 clusters</a:t>
            </a:r>
          </a:p>
        </p:txBody>
      </p:sp>
      <p:pic>
        <p:nvPicPr>
          <p:cNvPr id="10" name="Image 9">
            <a:extLst>
              <a:ext uri="{FF2B5EF4-FFF2-40B4-BE49-F238E27FC236}">
                <a16:creationId xmlns:a16="http://schemas.microsoft.com/office/drawing/2014/main" id="{36F0D0C1-0DB3-49C0-75F6-7DB73707FAF3}"/>
              </a:ext>
            </a:extLst>
          </p:cNvPr>
          <p:cNvPicPr>
            <a:picLocks noChangeAspect="1"/>
          </p:cNvPicPr>
          <p:nvPr/>
        </p:nvPicPr>
        <p:blipFill>
          <a:blip r:embed="rId3"/>
          <a:stretch>
            <a:fillRect/>
          </a:stretch>
        </p:blipFill>
        <p:spPr>
          <a:xfrm>
            <a:off x="5587204" y="833382"/>
            <a:ext cx="6019168" cy="2807335"/>
          </a:xfrm>
          <a:prstGeom prst="rect">
            <a:avLst/>
          </a:prstGeom>
        </p:spPr>
      </p:pic>
      <p:pic>
        <p:nvPicPr>
          <p:cNvPr id="15" name="Image 14">
            <a:extLst>
              <a:ext uri="{FF2B5EF4-FFF2-40B4-BE49-F238E27FC236}">
                <a16:creationId xmlns:a16="http://schemas.microsoft.com/office/drawing/2014/main" id="{59DFE94B-766F-2FEE-1303-05D5381BEEA2}"/>
              </a:ext>
            </a:extLst>
          </p:cNvPr>
          <p:cNvPicPr>
            <a:picLocks noChangeAspect="1"/>
          </p:cNvPicPr>
          <p:nvPr/>
        </p:nvPicPr>
        <p:blipFill>
          <a:blip r:embed="rId4"/>
          <a:stretch>
            <a:fillRect/>
          </a:stretch>
        </p:blipFill>
        <p:spPr>
          <a:xfrm>
            <a:off x="5846530" y="3640718"/>
            <a:ext cx="5543550" cy="2905125"/>
          </a:xfrm>
          <a:prstGeom prst="rect">
            <a:avLst/>
          </a:prstGeom>
        </p:spPr>
      </p:pic>
      <p:pic>
        <p:nvPicPr>
          <p:cNvPr id="18" name="Image 17">
            <a:extLst>
              <a:ext uri="{FF2B5EF4-FFF2-40B4-BE49-F238E27FC236}">
                <a16:creationId xmlns:a16="http://schemas.microsoft.com/office/drawing/2014/main" id="{325A3BC0-78D1-98E8-862A-1B1C7D496FCA}"/>
              </a:ext>
            </a:extLst>
          </p:cNvPr>
          <p:cNvPicPr>
            <a:picLocks noChangeAspect="1"/>
          </p:cNvPicPr>
          <p:nvPr/>
        </p:nvPicPr>
        <p:blipFill>
          <a:blip r:embed="rId5"/>
          <a:stretch>
            <a:fillRect/>
          </a:stretch>
        </p:blipFill>
        <p:spPr>
          <a:xfrm>
            <a:off x="460910" y="3874208"/>
            <a:ext cx="2640482" cy="2664023"/>
          </a:xfrm>
          <a:prstGeom prst="rect">
            <a:avLst/>
          </a:prstGeom>
        </p:spPr>
      </p:pic>
      <p:pic>
        <p:nvPicPr>
          <p:cNvPr id="20" name="Image 19">
            <a:extLst>
              <a:ext uri="{FF2B5EF4-FFF2-40B4-BE49-F238E27FC236}">
                <a16:creationId xmlns:a16="http://schemas.microsoft.com/office/drawing/2014/main" id="{475DDE54-73A9-E632-B628-2AC8E3087C8F}"/>
              </a:ext>
            </a:extLst>
          </p:cNvPr>
          <p:cNvPicPr>
            <a:picLocks noChangeAspect="1"/>
          </p:cNvPicPr>
          <p:nvPr/>
        </p:nvPicPr>
        <p:blipFill>
          <a:blip r:embed="rId6"/>
          <a:stretch>
            <a:fillRect/>
          </a:stretch>
        </p:blipFill>
        <p:spPr>
          <a:xfrm>
            <a:off x="3123825" y="4302071"/>
            <a:ext cx="2371124" cy="1454381"/>
          </a:xfrm>
          <a:prstGeom prst="rect">
            <a:avLst/>
          </a:prstGeom>
        </p:spPr>
      </p:pic>
    </p:spTree>
    <p:extLst>
      <p:ext uri="{BB962C8B-B14F-4D97-AF65-F5344CB8AC3E}">
        <p14:creationId xmlns:p14="http://schemas.microsoft.com/office/powerpoint/2010/main" val="202316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VGG-16</a:t>
            </a:r>
          </a:p>
        </p:txBody>
      </p:sp>
      <p:sp>
        <p:nvSpPr>
          <p:cNvPr id="6" name="ZoneTexte 5">
            <a:extLst>
              <a:ext uri="{FF2B5EF4-FFF2-40B4-BE49-F238E27FC236}">
                <a16:creationId xmlns:a16="http://schemas.microsoft.com/office/drawing/2014/main" id="{C8AC87FC-40A4-B276-76FC-3F8285B303DA}"/>
              </a:ext>
            </a:extLst>
          </p:cNvPr>
          <p:cNvSpPr txBox="1"/>
          <p:nvPr/>
        </p:nvSpPr>
        <p:spPr>
          <a:xfrm>
            <a:off x="415570" y="2536260"/>
            <a:ext cx="4392736" cy="353943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1600" dirty="0"/>
              <a:t>Utilisation d’un </a:t>
            </a:r>
            <a:r>
              <a:rPr lang="fr-FR" sz="1600" b="1" dirty="0"/>
              <a:t>réseau de neurones à convolution existant et pré-entrainé</a:t>
            </a:r>
          </a:p>
          <a:p>
            <a:pPr marL="342900" indent="-342900">
              <a:buFontTx/>
              <a:buChar char="-"/>
            </a:pPr>
            <a:r>
              <a:rPr lang="fr-FR" sz="1600" dirty="0"/>
              <a:t>On </a:t>
            </a:r>
            <a:r>
              <a:rPr lang="fr-FR" sz="1600" b="1" dirty="0"/>
              <a:t>utilise les connaissances acquises </a:t>
            </a:r>
            <a:r>
              <a:rPr lang="fr-FR" sz="1600" dirty="0"/>
              <a:t>par le réseau de neurone lors de la résolution d’un problème pour en résoudre un autre plus ou moins similaire</a:t>
            </a:r>
          </a:p>
          <a:p>
            <a:pPr marL="342900" indent="-342900">
              <a:buFontTx/>
              <a:buChar char="-"/>
            </a:pPr>
            <a:r>
              <a:rPr lang="fr-FR" sz="1600" dirty="0"/>
              <a:t>La </a:t>
            </a:r>
            <a:r>
              <a:rPr lang="fr-FR" sz="1600" b="1" dirty="0"/>
              <a:t>première couche </a:t>
            </a:r>
            <a:r>
              <a:rPr lang="fr-FR" sz="1600" dirty="0"/>
              <a:t>de convolution apprend des </a:t>
            </a:r>
            <a:r>
              <a:rPr lang="fr-FR" sz="1600" b="1" dirty="0" err="1"/>
              <a:t>features</a:t>
            </a:r>
            <a:r>
              <a:rPr lang="fr-FR" sz="1600" b="1" dirty="0"/>
              <a:t> simples </a:t>
            </a:r>
            <a:r>
              <a:rPr lang="fr-FR" sz="1600" dirty="0"/>
              <a:t>(contours, coin…) </a:t>
            </a:r>
          </a:p>
          <a:p>
            <a:pPr marL="342900" indent="-342900">
              <a:buFontTx/>
              <a:buChar char="-"/>
            </a:pPr>
            <a:r>
              <a:rPr lang="fr-FR" sz="1600" dirty="0"/>
              <a:t>Plus les </a:t>
            </a:r>
            <a:r>
              <a:rPr lang="fr-FR" sz="1600" b="1" dirty="0"/>
              <a:t>couches</a:t>
            </a:r>
            <a:r>
              <a:rPr lang="fr-FR" sz="1600" dirty="0"/>
              <a:t> sont </a:t>
            </a:r>
            <a:r>
              <a:rPr lang="fr-FR" sz="1600" b="1" dirty="0"/>
              <a:t>hautes</a:t>
            </a:r>
            <a:r>
              <a:rPr lang="fr-FR" sz="1600" dirty="0"/>
              <a:t> plus les </a:t>
            </a:r>
            <a:r>
              <a:rPr lang="fr-FR" sz="1600" b="1" dirty="0" err="1"/>
              <a:t>features</a:t>
            </a:r>
            <a:r>
              <a:rPr lang="fr-FR" sz="1600" dirty="0"/>
              <a:t> apprises sont </a:t>
            </a:r>
            <a:r>
              <a:rPr lang="fr-FR" sz="1600" b="1" dirty="0"/>
              <a:t>complexes</a:t>
            </a:r>
            <a:r>
              <a:rPr lang="fr-FR" sz="1600" dirty="0"/>
              <a:t> (elles se composent des </a:t>
            </a:r>
            <a:r>
              <a:rPr lang="fr-FR" sz="1600" dirty="0" err="1"/>
              <a:t>features</a:t>
            </a:r>
            <a:r>
              <a:rPr lang="fr-FR" sz="1600" dirty="0"/>
              <a:t> plus simples des couches précédentes)</a:t>
            </a:r>
          </a:p>
          <a:p>
            <a:pPr marL="342900" indent="-342900">
              <a:buFontTx/>
              <a:buChar char="-"/>
            </a:pPr>
            <a:r>
              <a:rPr lang="fr-FR" sz="1600" dirty="0"/>
              <a:t>On </a:t>
            </a:r>
            <a:r>
              <a:rPr lang="fr-FR" sz="1600" b="1" dirty="0"/>
              <a:t>retire la dernière couche </a:t>
            </a:r>
            <a:r>
              <a:rPr lang="fr-FR" sz="1600" b="1" dirty="0" err="1"/>
              <a:t>fully-connected</a:t>
            </a:r>
            <a:r>
              <a:rPr lang="fr-FR" sz="1600" b="1" dirty="0"/>
              <a:t> </a:t>
            </a:r>
            <a:r>
              <a:rPr lang="fr-FR" sz="1600" dirty="0"/>
              <a:t>(la couche de classification)</a:t>
            </a:r>
          </a:p>
        </p:txBody>
      </p:sp>
      <p:pic>
        <p:nvPicPr>
          <p:cNvPr id="4" name="Image 3">
            <a:extLst>
              <a:ext uri="{FF2B5EF4-FFF2-40B4-BE49-F238E27FC236}">
                <a16:creationId xmlns:a16="http://schemas.microsoft.com/office/drawing/2014/main" id="{B97A9CC3-BF8E-B0EA-6C82-304B7BADCBF0}"/>
              </a:ext>
            </a:extLst>
          </p:cNvPr>
          <p:cNvPicPr>
            <a:picLocks noChangeAspect="1"/>
          </p:cNvPicPr>
          <p:nvPr/>
        </p:nvPicPr>
        <p:blipFill>
          <a:blip r:embed="rId3"/>
          <a:stretch>
            <a:fillRect/>
          </a:stretch>
        </p:blipFill>
        <p:spPr>
          <a:xfrm>
            <a:off x="5568593" y="874455"/>
            <a:ext cx="5935145" cy="2827993"/>
          </a:xfrm>
          <a:prstGeom prst="rect">
            <a:avLst/>
          </a:prstGeom>
        </p:spPr>
      </p:pic>
      <p:pic>
        <p:nvPicPr>
          <p:cNvPr id="7" name="Image 6">
            <a:extLst>
              <a:ext uri="{FF2B5EF4-FFF2-40B4-BE49-F238E27FC236}">
                <a16:creationId xmlns:a16="http://schemas.microsoft.com/office/drawing/2014/main" id="{98D08AFC-618B-560B-0C50-56488ECDFAB0}"/>
              </a:ext>
            </a:extLst>
          </p:cNvPr>
          <p:cNvPicPr>
            <a:picLocks noChangeAspect="1"/>
          </p:cNvPicPr>
          <p:nvPr/>
        </p:nvPicPr>
        <p:blipFill>
          <a:blip r:embed="rId4"/>
          <a:stretch>
            <a:fillRect/>
          </a:stretch>
        </p:blipFill>
        <p:spPr>
          <a:xfrm>
            <a:off x="6452170" y="3882747"/>
            <a:ext cx="4392737" cy="2396739"/>
          </a:xfrm>
          <a:prstGeom prst="rect">
            <a:avLst/>
          </a:prstGeom>
        </p:spPr>
      </p:pic>
      <p:pic>
        <p:nvPicPr>
          <p:cNvPr id="12" name="Image 11">
            <a:extLst>
              <a:ext uri="{FF2B5EF4-FFF2-40B4-BE49-F238E27FC236}">
                <a16:creationId xmlns:a16="http://schemas.microsoft.com/office/drawing/2014/main" id="{4207BC66-5F89-B63D-7FCF-863F2D892F5B}"/>
              </a:ext>
            </a:extLst>
          </p:cNvPr>
          <p:cNvPicPr>
            <a:picLocks noChangeAspect="1"/>
          </p:cNvPicPr>
          <p:nvPr/>
        </p:nvPicPr>
        <p:blipFill>
          <a:blip r:embed="rId5"/>
          <a:stretch>
            <a:fillRect/>
          </a:stretch>
        </p:blipFill>
        <p:spPr>
          <a:xfrm>
            <a:off x="589641" y="1028531"/>
            <a:ext cx="4044593" cy="1396170"/>
          </a:xfrm>
          <a:prstGeom prst="rect">
            <a:avLst/>
          </a:prstGeom>
        </p:spPr>
      </p:pic>
    </p:spTree>
    <p:extLst>
      <p:ext uri="{BB962C8B-B14F-4D97-AF65-F5344CB8AC3E}">
        <p14:creationId xmlns:p14="http://schemas.microsoft.com/office/powerpoint/2010/main" val="62344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VGG-16</a:t>
            </a:r>
          </a:p>
        </p:txBody>
      </p:sp>
      <p:pic>
        <p:nvPicPr>
          <p:cNvPr id="5" name="Image 4">
            <a:extLst>
              <a:ext uri="{FF2B5EF4-FFF2-40B4-BE49-F238E27FC236}">
                <a16:creationId xmlns:a16="http://schemas.microsoft.com/office/drawing/2014/main" id="{FBF587F9-CF4D-2C7D-1F6A-26CD77AC62AA}"/>
              </a:ext>
            </a:extLst>
          </p:cNvPr>
          <p:cNvPicPr>
            <a:picLocks noChangeAspect="1"/>
          </p:cNvPicPr>
          <p:nvPr/>
        </p:nvPicPr>
        <p:blipFill>
          <a:blip r:embed="rId3"/>
          <a:stretch>
            <a:fillRect/>
          </a:stretch>
        </p:blipFill>
        <p:spPr>
          <a:xfrm>
            <a:off x="2837489" y="1312966"/>
            <a:ext cx="6517020" cy="4570877"/>
          </a:xfrm>
          <a:prstGeom prst="rect">
            <a:avLst/>
          </a:prstGeom>
        </p:spPr>
      </p:pic>
    </p:spTree>
    <p:extLst>
      <p:ext uri="{BB962C8B-B14F-4D97-AF65-F5344CB8AC3E}">
        <p14:creationId xmlns:p14="http://schemas.microsoft.com/office/powerpoint/2010/main" val="299546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46196"/>
            <a:ext cx="11928475" cy="531813"/>
          </a:xfrm>
        </p:spPr>
        <p:txBody>
          <a:bodyPr>
            <a:noAutofit/>
          </a:bodyPr>
          <a:lstStyle/>
          <a:p>
            <a:pPr algn="l"/>
            <a:r>
              <a:rPr lang="fr-FR" sz="3200" dirty="0"/>
              <a:t>III. Prétraitements données images – Evaluation des modèles</a:t>
            </a:r>
          </a:p>
        </p:txBody>
      </p:sp>
      <p:pic>
        <p:nvPicPr>
          <p:cNvPr id="5" name="Image 4">
            <a:extLst>
              <a:ext uri="{FF2B5EF4-FFF2-40B4-BE49-F238E27FC236}">
                <a16:creationId xmlns:a16="http://schemas.microsoft.com/office/drawing/2014/main" id="{FE2631D7-B630-B08F-7B40-DF99C318C8B8}"/>
              </a:ext>
            </a:extLst>
          </p:cNvPr>
          <p:cNvPicPr>
            <a:picLocks noChangeAspect="1"/>
          </p:cNvPicPr>
          <p:nvPr/>
        </p:nvPicPr>
        <p:blipFill>
          <a:blip r:embed="rId3"/>
          <a:stretch>
            <a:fillRect/>
          </a:stretch>
        </p:blipFill>
        <p:spPr>
          <a:xfrm>
            <a:off x="967424" y="1086275"/>
            <a:ext cx="10245059" cy="4923745"/>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6170177" y="1395604"/>
            <a:ext cx="4095051" cy="4614416"/>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1601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V. CONCLUSIONS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1383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36305" y="160874"/>
            <a:ext cx="11415713" cy="531812"/>
          </a:xfrm>
        </p:spPr>
        <p:txBody>
          <a:bodyPr>
            <a:normAutofit fontScale="90000"/>
          </a:bodyPr>
          <a:lstStyle/>
          <a:p>
            <a:pPr algn="l"/>
            <a:r>
              <a:rPr lang="fr-FR" dirty="0"/>
              <a:t>V. </a:t>
            </a:r>
            <a:r>
              <a:rPr lang="fr-FR" sz="4400" dirty="0"/>
              <a:t>Conclusions</a:t>
            </a:r>
            <a:endParaRPr lang="fr-FR" dirty="0"/>
          </a:p>
        </p:txBody>
      </p:sp>
      <p:sp>
        <p:nvSpPr>
          <p:cNvPr id="4" name="ZoneTexte 3">
            <a:extLst>
              <a:ext uri="{FF2B5EF4-FFF2-40B4-BE49-F238E27FC236}">
                <a16:creationId xmlns:a16="http://schemas.microsoft.com/office/drawing/2014/main" id="{90BF6956-DDD4-2F53-096C-C8057E95F10F}"/>
              </a:ext>
            </a:extLst>
          </p:cNvPr>
          <p:cNvSpPr txBox="1"/>
          <p:nvPr/>
        </p:nvSpPr>
        <p:spPr>
          <a:xfrm>
            <a:off x="2913830" y="920842"/>
            <a:ext cx="8100067" cy="4893647"/>
          </a:xfrm>
          <a:prstGeom prst="rect">
            <a:avLst/>
          </a:prstGeom>
          <a:noFill/>
        </p:spPr>
        <p:txBody>
          <a:bodyPr wrap="square" rtlCol="0">
            <a:spAutoFit/>
          </a:bodyPr>
          <a:lstStyle/>
          <a:p>
            <a:pPr algn="just"/>
            <a:r>
              <a:rPr lang="fr-FR" sz="2400" b="1" dirty="0"/>
              <a:t>L’étude de faisabilité est validée</a:t>
            </a:r>
            <a:r>
              <a:rPr lang="fr-FR" sz="2400" dirty="0"/>
              <a:t>: </a:t>
            </a:r>
          </a:p>
          <a:p>
            <a:pPr marL="742950" lvl="1" indent="-285750" algn="just">
              <a:buFont typeface="Arial" panose="020B0604020202020204" pitchFamily="34" charset="0"/>
              <a:buChar char="•"/>
            </a:pPr>
            <a:r>
              <a:rPr lang="fr-FR" sz="2400" dirty="0"/>
              <a:t>ARI de 0,48 pour les données textuelles avec USE</a:t>
            </a:r>
          </a:p>
          <a:p>
            <a:pPr marL="742950" lvl="1" indent="-285750" algn="just">
              <a:buFont typeface="Arial" panose="020B0604020202020204" pitchFamily="34" charset="0"/>
              <a:buChar char="•"/>
            </a:pPr>
            <a:r>
              <a:rPr lang="fr-FR" sz="2400" dirty="0"/>
              <a:t>ARI de 0,47 pour les données images avec VGG-16</a:t>
            </a:r>
          </a:p>
          <a:p>
            <a:pPr lvl="1" algn="just"/>
            <a:r>
              <a:rPr lang="fr-FR" sz="2400" dirty="0"/>
              <a:t>=&gt; Scores prometteurs car très peu d’optimisation</a:t>
            </a:r>
          </a:p>
          <a:p>
            <a:pPr marL="285750" indent="-285750" algn="just">
              <a:buFont typeface="Arial" panose="020B0604020202020204" pitchFamily="34" charset="0"/>
              <a:buChar char="•"/>
            </a:pPr>
            <a:endParaRPr lang="fr-FR" sz="2400" dirty="0"/>
          </a:p>
          <a:p>
            <a:pPr algn="just"/>
            <a:r>
              <a:rPr lang="fr-FR" sz="2400" b="1" dirty="0"/>
              <a:t>Pistes à envisager pour l’implémentation</a:t>
            </a:r>
            <a:r>
              <a:rPr lang="fr-FR" sz="2400" dirty="0"/>
              <a:t>:</a:t>
            </a:r>
          </a:p>
          <a:p>
            <a:pPr marL="742950" lvl="1" indent="-285750" algn="just">
              <a:buFont typeface="Arial" panose="020B0604020202020204" pitchFamily="34" charset="0"/>
              <a:buChar char="•"/>
            </a:pPr>
            <a:r>
              <a:rPr lang="fr-FR" sz="2400" dirty="0"/>
              <a:t>Ajout de produits (plus d’images et de texte) =&gt; point d’attention car split du jeu de données)</a:t>
            </a:r>
          </a:p>
          <a:p>
            <a:pPr marL="742950" lvl="1" indent="-285750" algn="just">
              <a:buFont typeface="Arial" panose="020B0604020202020204" pitchFamily="34" charset="0"/>
              <a:buChar char="•"/>
            </a:pPr>
            <a:r>
              <a:rPr lang="fr-FR" sz="2400" dirty="0"/>
              <a:t>Autres </a:t>
            </a:r>
            <a:r>
              <a:rPr lang="fr-FR" sz="2400" dirty="0" err="1"/>
              <a:t>preprocessings</a:t>
            </a:r>
            <a:r>
              <a:rPr lang="fr-FR" sz="2400" dirty="0"/>
              <a:t> des données à tester (racinisation, </a:t>
            </a:r>
            <a:r>
              <a:rPr lang="fr-FR" sz="2400" dirty="0" err="1"/>
              <a:t>stopwords</a:t>
            </a:r>
            <a:r>
              <a:rPr lang="fr-FR" sz="2400" dirty="0"/>
              <a:t>, chiffres conservés, rotation d’une image </a:t>
            </a:r>
            <a:r>
              <a:rPr lang="fr-FR" sz="2400" dirty="0" err="1"/>
              <a:t>etc</a:t>
            </a:r>
            <a:r>
              <a:rPr lang="fr-FR" sz="2400" dirty="0"/>
              <a:t>)</a:t>
            </a:r>
          </a:p>
          <a:p>
            <a:pPr marL="742950" lvl="1" indent="-285750" algn="just">
              <a:buFont typeface="Arial" panose="020B0604020202020204" pitchFamily="34" charset="0"/>
              <a:buChar char="•"/>
            </a:pPr>
            <a:r>
              <a:rPr lang="fr-FR" sz="2400" dirty="0"/>
              <a:t>Optimisation des hyperparamètres (</a:t>
            </a:r>
            <a:r>
              <a:rPr lang="fr-FR" sz="2400" dirty="0" err="1"/>
              <a:t>GridSearchCV</a:t>
            </a:r>
            <a:r>
              <a:rPr lang="fr-FR" sz="2400" dirty="0"/>
              <a:t> par exemple)</a:t>
            </a:r>
          </a:p>
          <a:p>
            <a:pPr marL="742950" lvl="1" indent="-285750" algn="just">
              <a:buFont typeface="Arial" panose="020B0604020202020204" pitchFamily="34" charset="0"/>
              <a:buChar char="•"/>
            </a:pPr>
            <a:r>
              <a:rPr lang="fr-FR" sz="2400" dirty="0"/>
              <a:t>Classification supervisée</a:t>
            </a:r>
          </a:p>
        </p:txBody>
      </p:sp>
      <p:pic>
        <p:nvPicPr>
          <p:cNvPr id="3" name="Image 2">
            <a:extLst>
              <a:ext uri="{FF2B5EF4-FFF2-40B4-BE49-F238E27FC236}">
                <a16:creationId xmlns:a16="http://schemas.microsoft.com/office/drawing/2014/main" id="{FE218531-7A6F-4227-A22B-66C66A45C1AB}"/>
              </a:ext>
            </a:extLst>
          </p:cNvPr>
          <p:cNvPicPr>
            <a:picLocks noChangeAspect="1"/>
          </p:cNvPicPr>
          <p:nvPr/>
        </p:nvPicPr>
        <p:blipFill>
          <a:blip r:embed="rId3"/>
          <a:stretch>
            <a:fillRect/>
          </a:stretch>
        </p:blipFill>
        <p:spPr>
          <a:xfrm>
            <a:off x="962440" y="1241426"/>
            <a:ext cx="1033128" cy="1015909"/>
          </a:xfrm>
          <a:prstGeom prst="rect">
            <a:avLst/>
          </a:prstGeom>
        </p:spPr>
      </p:pic>
      <p:pic>
        <p:nvPicPr>
          <p:cNvPr id="6" name="Image 5">
            <a:extLst>
              <a:ext uri="{FF2B5EF4-FFF2-40B4-BE49-F238E27FC236}">
                <a16:creationId xmlns:a16="http://schemas.microsoft.com/office/drawing/2014/main" id="{834298F1-6C51-F964-8B41-F32AEA3A5614}"/>
              </a:ext>
            </a:extLst>
          </p:cNvPr>
          <p:cNvPicPr>
            <a:picLocks noChangeAspect="1"/>
          </p:cNvPicPr>
          <p:nvPr/>
        </p:nvPicPr>
        <p:blipFill>
          <a:blip r:embed="rId4"/>
          <a:stretch>
            <a:fillRect/>
          </a:stretch>
        </p:blipFill>
        <p:spPr>
          <a:xfrm>
            <a:off x="538577" y="3821985"/>
            <a:ext cx="1880855" cy="1167851"/>
          </a:xfrm>
          <a:prstGeom prst="rect">
            <a:avLst/>
          </a:prstGeom>
        </p:spPr>
      </p:pic>
    </p:spTree>
    <p:extLst>
      <p:ext uri="{BB962C8B-B14F-4D97-AF65-F5344CB8AC3E}">
        <p14:creationId xmlns:p14="http://schemas.microsoft.com/office/powerpoint/2010/main" val="163714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505180" y="281203"/>
            <a:ext cx="7958138" cy="531813"/>
          </a:xfrm>
        </p:spPr>
        <p:txBody>
          <a:bodyPr>
            <a:normAutofit fontScale="90000"/>
          </a:bodyPr>
          <a:lstStyle/>
          <a:p>
            <a:pPr algn="l"/>
            <a:r>
              <a:rPr lang="fr-FR" dirty="0"/>
              <a:t>I. Présentation de la problématique</a:t>
            </a:r>
          </a:p>
        </p:txBody>
      </p:sp>
      <p:sp>
        <p:nvSpPr>
          <p:cNvPr id="9" name="Espace réservé du contenu 4">
            <a:extLst>
              <a:ext uri="{FF2B5EF4-FFF2-40B4-BE49-F238E27FC236}">
                <a16:creationId xmlns:a16="http://schemas.microsoft.com/office/drawing/2014/main" id="{7C831BAB-503D-21C1-8C79-350496CBF66D}"/>
              </a:ext>
            </a:extLst>
          </p:cNvPr>
          <p:cNvSpPr txBox="1">
            <a:spLocks/>
          </p:cNvSpPr>
          <p:nvPr/>
        </p:nvSpPr>
        <p:spPr>
          <a:xfrm>
            <a:off x="505180" y="1561824"/>
            <a:ext cx="5173331" cy="3721740"/>
          </a:xfrm>
          <a:prstGeom prst="rect">
            <a:avLst/>
          </a:prstGeom>
        </p:spPr>
        <p:txBody>
          <a:bodyPr vert="horz" lIns="0" tIns="45720" rIns="0" bIns="45720" rtlCol="0">
            <a:normAutofit fontScale="4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Mission: </a:t>
            </a:r>
          </a:p>
          <a:p>
            <a:pPr marL="0" indent="0" algn="just">
              <a:lnSpc>
                <a:spcPct val="120000"/>
              </a:lnSpc>
              <a:spcBef>
                <a:spcPts val="0"/>
              </a:spcBef>
              <a:spcAft>
                <a:spcPts val="0"/>
              </a:spcAft>
              <a:buNone/>
            </a:pPr>
            <a:r>
              <a:rPr lang="fr-FR" sz="4900" dirty="0">
                <a:solidFill>
                  <a:schemeClr val="tx1"/>
                </a:solidFill>
              </a:rPr>
              <a:t>Réaliser une </a:t>
            </a:r>
            <a:r>
              <a:rPr lang="fr-FR" sz="4900" b="1" dirty="0">
                <a:solidFill>
                  <a:schemeClr val="tx1"/>
                </a:solidFill>
              </a:rPr>
              <a:t>étude de faisabilité </a:t>
            </a:r>
            <a:r>
              <a:rPr lang="fr-FR" sz="4900" dirty="0">
                <a:solidFill>
                  <a:schemeClr val="tx1"/>
                </a:solidFill>
              </a:rPr>
              <a:t>d’un moteur de classification d’articles, basé sur une </a:t>
            </a:r>
            <a:r>
              <a:rPr lang="fr-FR" sz="4900" b="1" dirty="0">
                <a:solidFill>
                  <a:schemeClr val="tx1"/>
                </a:solidFill>
              </a:rPr>
              <a:t>image</a:t>
            </a:r>
            <a:r>
              <a:rPr lang="fr-FR" sz="4900" dirty="0">
                <a:solidFill>
                  <a:schemeClr val="tx1"/>
                </a:solidFill>
              </a:rPr>
              <a:t> et une </a:t>
            </a:r>
            <a:r>
              <a:rPr lang="fr-FR" sz="4900" b="1" dirty="0">
                <a:solidFill>
                  <a:schemeClr val="tx1"/>
                </a:solidFill>
              </a:rPr>
              <a:t>description</a:t>
            </a:r>
            <a:r>
              <a:rPr lang="fr-FR" sz="4900" dirty="0">
                <a:solidFill>
                  <a:schemeClr val="tx1"/>
                </a:solidFill>
              </a:rPr>
              <a:t>, pour l’automatisation de l’attribution de la </a:t>
            </a:r>
            <a:r>
              <a:rPr lang="fr-FR" sz="4900" b="1" dirty="0">
                <a:solidFill>
                  <a:schemeClr val="tx1"/>
                </a:solidFill>
              </a:rPr>
              <a:t>catégorie</a:t>
            </a:r>
            <a:r>
              <a:rPr lang="fr-FR" sz="4900" dirty="0">
                <a:solidFill>
                  <a:schemeClr val="tx1"/>
                </a:solidFill>
              </a:rPr>
              <a:t> à l’article</a:t>
            </a:r>
          </a:p>
          <a:p>
            <a:pPr algn="just"/>
            <a:endParaRPr lang="fr-FR" sz="4900" dirty="0">
              <a:solidFill>
                <a:schemeClr val="tx1"/>
              </a:solidFill>
            </a:endParaRPr>
          </a:p>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Objectifs :  </a:t>
            </a:r>
          </a:p>
          <a:p>
            <a:pPr marL="0" indent="0" algn="just">
              <a:lnSpc>
                <a:spcPct val="120000"/>
              </a:lnSpc>
              <a:spcBef>
                <a:spcPts val="0"/>
              </a:spcBef>
              <a:spcAft>
                <a:spcPts val="0"/>
              </a:spcAft>
              <a:buNone/>
            </a:pPr>
            <a:r>
              <a:rPr lang="fr-FR" sz="4900" dirty="0">
                <a:solidFill>
                  <a:schemeClr val="tx1"/>
                </a:solidFill>
              </a:rPr>
              <a:t>Améliorer </a:t>
            </a:r>
            <a:r>
              <a:rPr lang="fr-FR" sz="4900" b="1" dirty="0">
                <a:solidFill>
                  <a:schemeClr val="tx1"/>
                </a:solidFill>
              </a:rPr>
              <a:t>l’expérience utilisateurs </a:t>
            </a:r>
            <a:r>
              <a:rPr lang="fr-FR" sz="4900" dirty="0">
                <a:solidFill>
                  <a:schemeClr val="tx1"/>
                </a:solidFill>
              </a:rPr>
              <a:t>(vendeurs et acheteurs)</a:t>
            </a:r>
          </a:p>
          <a:p>
            <a:pPr marL="0" indent="0" algn="just">
              <a:lnSpc>
                <a:spcPct val="120000"/>
              </a:lnSpc>
              <a:spcBef>
                <a:spcPts val="0"/>
              </a:spcBef>
              <a:spcAft>
                <a:spcPts val="0"/>
              </a:spcAft>
              <a:buNone/>
            </a:pPr>
            <a:r>
              <a:rPr lang="fr-FR" sz="4900" b="1" dirty="0">
                <a:solidFill>
                  <a:schemeClr val="tx1"/>
                </a:solidFill>
              </a:rPr>
              <a:t>Fiabiliser</a:t>
            </a:r>
            <a:r>
              <a:rPr lang="fr-FR" sz="4900" dirty="0">
                <a:solidFill>
                  <a:schemeClr val="tx1"/>
                </a:solidFill>
              </a:rPr>
              <a:t> l’attribution des catégories aux articles</a:t>
            </a:r>
          </a:p>
          <a:p>
            <a:pPr marL="0" indent="0" algn="just">
              <a:lnSpc>
                <a:spcPct val="120000"/>
              </a:lnSpc>
              <a:spcBef>
                <a:spcPts val="0"/>
              </a:spcBef>
              <a:spcAft>
                <a:spcPts val="0"/>
              </a:spcAft>
              <a:buNone/>
            </a:pPr>
            <a:r>
              <a:rPr lang="fr-FR" sz="4900" dirty="0">
                <a:solidFill>
                  <a:schemeClr val="tx1"/>
                </a:solidFill>
              </a:rPr>
              <a:t>Perspective de </a:t>
            </a:r>
            <a:r>
              <a:rPr lang="fr-FR" sz="4900" b="1" dirty="0">
                <a:solidFill>
                  <a:schemeClr val="tx1"/>
                </a:solidFill>
              </a:rPr>
              <a:t>passage à l’échelle</a:t>
            </a:r>
            <a:endParaRPr lang="fr-FR" sz="2400" dirty="0">
              <a:solidFill>
                <a:schemeClr val="tx1"/>
              </a:solidFill>
            </a:endParaRPr>
          </a:p>
          <a:p>
            <a:pPr marL="384048" lvl="2" indent="0" algn="just">
              <a:buNone/>
            </a:pPr>
            <a:endParaRPr lang="fr-FR" sz="2400" b="1" dirty="0">
              <a:solidFill>
                <a:schemeClr val="tx1"/>
              </a:solidFill>
            </a:endParaRPr>
          </a:p>
        </p:txBody>
      </p:sp>
      <p:pic>
        <p:nvPicPr>
          <p:cNvPr id="5" name="Image 4">
            <a:extLst>
              <a:ext uri="{FF2B5EF4-FFF2-40B4-BE49-F238E27FC236}">
                <a16:creationId xmlns:a16="http://schemas.microsoft.com/office/drawing/2014/main" id="{42E3A693-E026-65F4-472E-16E68DFD157D}"/>
              </a:ext>
            </a:extLst>
          </p:cNvPr>
          <p:cNvPicPr>
            <a:picLocks noChangeAspect="1"/>
          </p:cNvPicPr>
          <p:nvPr/>
        </p:nvPicPr>
        <p:blipFill>
          <a:blip r:embed="rId3"/>
          <a:stretch>
            <a:fillRect/>
          </a:stretch>
        </p:blipFill>
        <p:spPr>
          <a:xfrm>
            <a:off x="6092734" y="1512634"/>
            <a:ext cx="5842571" cy="2774539"/>
          </a:xfrm>
          <a:prstGeom prst="rect">
            <a:avLst/>
          </a:prstGeom>
        </p:spPr>
      </p:pic>
      <p:pic>
        <p:nvPicPr>
          <p:cNvPr id="7" name="Image 6">
            <a:extLst>
              <a:ext uri="{FF2B5EF4-FFF2-40B4-BE49-F238E27FC236}">
                <a16:creationId xmlns:a16="http://schemas.microsoft.com/office/drawing/2014/main" id="{D2008440-8198-94E9-B4D7-36F1679BC286}"/>
              </a:ext>
            </a:extLst>
          </p:cNvPr>
          <p:cNvPicPr>
            <a:picLocks noChangeAspect="1"/>
          </p:cNvPicPr>
          <p:nvPr/>
        </p:nvPicPr>
        <p:blipFill>
          <a:blip r:embed="rId4"/>
          <a:stretch>
            <a:fillRect/>
          </a:stretch>
        </p:blipFill>
        <p:spPr>
          <a:xfrm>
            <a:off x="6223542" y="4529317"/>
            <a:ext cx="5505450" cy="797969"/>
          </a:xfrm>
          <a:prstGeom prst="rect">
            <a:avLst/>
          </a:prstGeom>
        </p:spPr>
      </p:pic>
      <p:cxnSp>
        <p:nvCxnSpPr>
          <p:cNvPr id="12" name="Connecteur droit avec flèche 11">
            <a:extLst>
              <a:ext uri="{FF2B5EF4-FFF2-40B4-BE49-F238E27FC236}">
                <a16:creationId xmlns:a16="http://schemas.microsoft.com/office/drawing/2014/main" id="{CAFAEC4A-CAD2-23A3-EAD7-44BF6331590E}"/>
              </a:ext>
            </a:extLst>
          </p:cNvPr>
          <p:cNvCxnSpPr>
            <a:cxnSpLocks/>
          </p:cNvCxnSpPr>
          <p:nvPr/>
        </p:nvCxnSpPr>
        <p:spPr>
          <a:xfrm flipH="1">
            <a:off x="8858081" y="1250310"/>
            <a:ext cx="924596" cy="730085"/>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4491A8C-9A55-E81E-6C45-9BF83F09EBA1}"/>
              </a:ext>
            </a:extLst>
          </p:cNvPr>
          <p:cNvSpPr txBox="1"/>
          <p:nvPr/>
        </p:nvSpPr>
        <p:spPr>
          <a:xfrm>
            <a:off x="9813500" y="931936"/>
            <a:ext cx="2409323" cy="338554"/>
          </a:xfrm>
          <a:prstGeom prst="rect">
            <a:avLst/>
          </a:prstGeom>
          <a:noFill/>
        </p:spPr>
        <p:txBody>
          <a:bodyPr wrap="square" rtlCol="0">
            <a:spAutoFit/>
          </a:bodyPr>
          <a:lstStyle/>
          <a:p>
            <a:r>
              <a:rPr lang="fr-FR" sz="1600" b="1" dirty="0">
                <a:solidFill>
                  <a:srgbClr val="C00000"/>
                </a:solidFill>
              </a:rPr>
              <a:t>Catégorie de l’article</a:t>
            </a:r>
          </a:p>
        </p:txBody>
      </p:sp>
      <p:sp>
        <p:nvSpPr>
          <p:cNvPr id="16" name="Rectangle : coins arrondis 15">
            <a:extLst>
              <a:ext uri="{FF2B5EF4-FFF2-40B4-BE49-F238E27FC236}">
                <a16:creationId xmlns:a16="http://schemas.microsoft.com/office/drawing/2014/main" id="{6CC1391A-2D48-3DF2-CB4D-525A2C2B4C11}"/>
              </a:ext>
            </a:extLst>
          </p:cNvPr>
          <p:cNvSpPr/>
          <p:nvPr/>
        </p:nvSpPr>
        <p:spPr>
          <a:xfrm>
            <a:off x="6544345" y="2157573"/>
            <a:ext cx="1898131" cy="171578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5CA92484-2710-B8EF-D728-E07D61F9AF30}"/>
              </a:ext>
            </a:extLst>
          </p:cNvPr>
          <p:cNvSpPr/>
          <p:nvPr/>
        </p:nvSpPr>
        <p:spPr>
          <a:xfrm>
            <a:off x="6196037" y="4487147"/>
            <a:ext cx="5532955" cy="840139"/>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411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ctrTitle"/>
          </p:nvPr>
        </p:nvSpPr>
        <p:spPr/>
        <p:txBody>
          <a:bodyPr>
            <a:normAutofit/>
          </a:bodyPr>
          <a:lstStyle/>
          <a:p>
            <a:pPr algn="l"/>
            <a:r>
              <a:rPr lang="fr-FR" dirty="0"/>
              <a:t>MERCI</a:t>
            </a:r>
          </a:p>
        </p:txBody>
      </p:sp>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582588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132308"/>
            <a:ext cx="11928475" cy="531813"/>
          </a:xfrm>
        </p:spPr>
        <p:txBody>
          <a:bodyPr>
            <a:noAutofit/>
          </a:bodyPr>
          <a:lstStyle/>
          <a:p>
            <a:pPr algn="l"/>
            <a:r>
              <a:rPr lang="fr-FR" sz="3600" dirty="0"/>
              <a:t>III. Prétraitements données images</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11021403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878253" y="1116687"/>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5043297" y="1015669"/>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9" y="1015669"/>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41271"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Features</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607411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06563" y="803095"/>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pic>
        <p:nvPicPr>
          <p:cNvPr id="4" name="Image 3">
            <a:extLst>
              <a:ext uri="{FF2B5EF4-FFF2-40B4-BE49-F238E27FC236}">
                <a16:creationId xmlns:a16="http://schemas.microsoft.com/office/drawing/2014/main" id="{FC64652E-0626-A3F9-1E4A-11F2E4F2B5E7}"/>
              </a:ext>
            </a:extLst>
          </p:cNvPr>
          <p:cNvPicPr>
            <a:picLocks noChangeAspect="1"/>
          </p:cNvPicPr>
          <p:nvPr/>
        </p:nvPicPr>
        <p:blipFill>
          <a:blip r:embed="rId3"/>
          <a:stretch>
            <a:fillRect/>
          </a:stretch>
        </p:blipFill>
        <p:spPr>
          <a:xfrm>
            <a:off x="1870057" y="1611970"/>
            <a:ext cx="8451886" cy="4157004"/>
          </a:xfrm>
          <a:prstGeom prst="rect">
            <a:avLst/>
          </a:prstGeom>
        </p:spPr>
      </p:pic>
      <p:sp>
        <p:nvSpPr>
          <p:cNvPr id="7" name="Rectangle : coins arrondis 6">
            <a:extLst>
              <a:ext uri="{FF2B5EF4-FFF2-40B4-BE49-F238E27FC236}">
                <a16:creationId xmlns:a16="http://schemas.microsoft.com/office/drawing/2014/main" id="{6BDE26E1-CB8E-6D5F-CB10-13D07DE07928}"/>
              </a:ext>
            </a:extLst>
          </p:cNvPr>
          <p:cNvSpPr/>
          <p:nvPr/>
        </p:nvSpPr>
        <p:spPr>
          <a:xfrm>
            <a:off x="1870057" y="1611970"/>
            <a:ext cx="8451886" cy="25792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189687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 DONNEES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1757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a:t>
            </a:r>
          </a:p>
        </p:txBody>
      </p:sp>
      <p:sp>
        <p:nvSpPr>
          <p:cNvPr id="9" name="ZoneTexte 8">
            <a:extLst>
              <a:ext uri="{FF2B5EF4-FFF2-40B4-BE49-F238E27FC236}">
                <a16:creationId xmlns:a16="http://schemas.microsoft.com/office/drawing/2014/main" id="{B9B5F36D-68AE-B270-2B0A-A739AA856E4C}"/>
              </a:ext>
            </a:extLst>
          </p:cNvPr>
          <p:cNvSpPr txBox="1"/>
          <p:nvPr/>
        </p:nvSpPr>
        <p:spPr>
          <a:xfrm>
            <a:off x="3782442" y="1596673"/>
            <a:ext cx="7833564" cy="2554545"/>
          </a:xfrm>
          <a:prstGeom prst="rect">
            <a:avLst/>
          </a:prstGeom>
          <a:noFill/>
        </p:spPr>
        <p:txBody>
          <a:bodyPr wrap="square" rtlCol="0">
            <a:spAutoFit/>
          </a:bodyPr>
          <a:lstStyle/>
          <a:p>
            <a:pPr algn="just"/>
            <a:r>
              <a:rPr lang="fr-FR" sz="2000" b="1" dirty="0"/>
              <a:t>Données texte</a:t>
            </a:r>
            <a:r>
              <a:rPr lang="fr-FR" sz="2000" dirty="0"/>
              <a:t>: nom du produit + description, en anglais, comportant des lettres et chiffres, longueur variable</a:t>
            </a:r>
          </a:p>
          <a:p>
            <a:pPr algn="just"/>
            <a:endParaRPr lang="fr-FR" sz="2000" dirty="0"/>
          </a:p>
          <a:p>
            <a:pPr algn="just"/>
            <a:endParaRPr lang="fr-FR" sz="2000" dirty="0"/>
          </a:p>
          <a:p>
            <a:pPr algn="just"/>
            <a:endParaRPr lang="fr-FR" sz="2000" dirty="0"/>
          </a:p>
          <a:p>
            <a:pPr algn="just"/>
            <a:endParaRPr lang="fr-FR" sz="2000" dirty="0"/>
          </a:p>
          <a:p>
            <a:pPr algn="just"/>
            <a:r>
              <a:rPr lang="fr-FR" sz="2000" b="1" dirty="0"/>
              <a:t>Données image</a:t>
            </a:r>
            <a:r>
              <a:rPr lang="fr-FR" sz="2000" dirty="0"/>
              <a:t>: photo du produit, en couleur sur fond blanc au format jpg</a:t>
            </a:r>
          </a:p>
        </p:txBody>
      </p:sp>
      <p:sp>
        <p:nvSpPr>
          <p:cNvPr id="19" name="ZoneTexte 18">
            <a:extLst>
              <a:ext uri="{FF2B5EF4-FFF2-40B4-BE49-F238E27FC236}">
                <a16:creationId xmlns:a16="http://schemas.microsoft.com/office/drawing/2014/main" id="{BF72ACEE-414B-0AF8-0813-FB3477C58AC7}"/>
              </a:ext>
            </a:extLst>
          </p:cNvPr>
          <p:cNvSpPr txBox="1"/>
          <p:nvPr/>
        </p:nvSpPr>
        <p:spPr>
          <a:xfrm>
            <a:off x="3807057" y="977598"/>
            <a:ext cx="2612580" cy="400110"/>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rPr>
              <a:t> </a:t>
            </a:r>
            <a:r>
              <a:rPr lang="fr-FR" sz="2000" b="1" dirty="0">
                <a:solidFill>
                  <a:schemeClr val="accent1"/>
                </a:solidFill>
                <a:effectLst>
                  <a:outerShdw blurRad="38100" dist="38100" dir="2700000" algn="tl">
                    <a:srgbClr val="000000">
                      <a:alpha val="43137"/>
                    </a:srgbClr>
                  </a:outerShdw>
                </a:effectLst>
              </a:rPr>
              <a:t>Type des données:</a:t>
            </a:r>
          </a:p>
        </p:txBody>
      </p:sp>
      <p:pic>
        <p:nvPicPr>
          <p:cNvPr id="23" name="Image 22">
            <a:extLst>
              <a:ext uri="{FF2B5EF4-FFF2-40B4-BE49-F238E27FC236}">
                <a16:creationId xmlns:a16="http://schemas.microsoft.com/office/drawing/2014/main" id="{10C60F94-C947-9ABC-8BE9-E4BFF7ED1B4B}"/>
              </a:ext>
            </a:extLst>
          </p:cNvPr>
          <p:cNvPicPr>
            <a:picLocks noChangeAspect="1"/>
          </p:cNvPicPr>
          <p:nvPr/>
        </p:nvPicPr>
        <p:blipFill>
          <a:blip r:embed="rId3"/>
          <a:stretch>
            <a:fillRect/>
          </a:stretch>
        </p:blipFill>
        <p:spPr>
          <a:xfrm>
            <a:off x="6291255" y="4237053"/>
            <a:ext cx="2290770" cy="1854433"/>
          </a:xfrm>
          <a:prstGeom prst="rect">
            <a:avLst/>
          </a:prstGeom>
        </p:spPr>
      </p:pic>
      <p:pic>
        <p:nvPicPr>
          <p:cNvPr id="27" name="Image 26">
            <a:extLst>
              <a:ext uri="{FF2B5EF4-FFF2-40B4-BE49-F238E27FC236}">
                <a16:creationId xmlns:a16="http://schemas.microsoft.com/office/drawing/2014/main" id="{246895DC-13F7-E7AC-E984-D02B6BF635C8}"/>
              </a:ext>
            </a:extLst>
          </p:cNvPr>
          <p:cNvPicPr>
            <a:picLocks noChangeAspect="1"/>
          </p:cNvPicPr>
          <p:nvPr/>
        </p:nvPicPr>
        <p:blipFill>
          <a:blip r:embed="rId4"/>
          <a:stretch>
            <a:fillRect/>
          </a:stretch>
        </p:blipFill>
        <p:spPr>
          <a:xfrm>
            <a:off x="3807057" y="2434713"/>
            <a:ext cx="7800978" cy="653958"/>
          </a:xfrm>
          <a:prstGeom prst="rect">
            <a:avLst/>
          </a:prstGeom>
        </p:spPr>
      </p:pic>
      <p:sp>
        <p:nvSpPr>
          <p:cNvPr id="31" name="Rectangle : coins arrondis 30">
            <a:extLst>
              <a:ext uri="{FF2B5EF4-FFF2-40B4-BE49-F238E27FC236}">
                <a16:creationId xmlns:a16="http://schemas.microsoft.com/office/drawing/2014/main" id="{D9FCE57E-7442-1012-DDE8-48981F46609C}"/>
              </a:ext>
            </a:extLst>
          </p:cNvPr>
          <p:cNvSpPr/>
          <p:nvPr/>
        </p:nvSpPr>
        <p:spPr>
          <a:xfrm>
            <a:off x="337386" y="718026"/>
            <a:ext cx="3035583" cy="558987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AA6E8ECA-4D1D-A7A5-D3E0-893AFB11843B}"/>
              </a:ext>
            </a:extLst>
          </p:cNvPr>
          <p:cNvSpPr txBox="1"/>
          <p:nvPr/>
        </p:nvSpPr>
        <p:spPr>
          <a:xfrm>
            <a:off x="416179" y="1596674"/>
            <a:ext cx="2877995" cy="2554545"/>
          </a:xfrm>
          <a:prstGeom prst="rect">
            <a:avLst/>
          </a:prstGeom>
          <a:noFill/>
        </p:spPr>
        <p:txBody>
          <a:bodyPr wrap="square" rtlCol="0">
            <a:spAutoFit/>
          </a:bodyPr>
          <a:lstStyle/>
          <a:p>
            <a:pPr algn="just"/>
            <a:r>
              <a:rPr lang="fr-FR" sz="2000" b="1" dirty="0">
                <a:solidFill>
                  <a:schemeClr val="bg1"/>
                </a:solidFill>
              </a:rPr>
              <a:t>Nombre de lignes: </a:t>
            </a:r>
            <a:r>
              <a:rPr lang="fr-FR" sz="2000" dirty="0">
                <a:solidFill>
                  <a:schemeClr val="bg1"/>
                </a:solidFill>
              </a:rPr>
              <a:t>1 050</a:t>
            </a:r>
          </a:p>
          <a:p>
            <a:pPr algn="just"/>
            <a:r>
              <a:rPr lang="fr-FR" sz="2000" b="1" dirty="0">
                <a:solidFill>
                  <a:schemeClr val="bg1"/>
                </a:solidFill>
              </a:rPr>
              <a:t>Nombre de colonnes: </a:t>
            </a:r>
            <a:r>
              <a:rPr lang="fr-FR" sz="2000" dirty="0">
                <a:solidFill>
                  <a:schemeClr val="bg1"/>
                </a:solidFill>
              </a:rPr>
              <a:t>15</a:t>
            </a:r>
          </a:p>
          <a:p>
            <a:pPr algn="just"/>
            <a:r>
              <a:rPr lang="fr-FR" sz="2000" b="1" dirty="0">
                <a:solidFill>
                  <a:schemeClr val="bg1"/>
                </a:solidFill>
              </a:rPr>
              <a:t>% NaN </a:t>
            </a:r>
            <a:r>
              <a:rPr lang="fr-FR" sz="2000" b="1" dirty="0" err="1">
                <a:solidFill>
                  <a:schemeClr val="bg1"/>
                </a:solidFill>
              </a:rPr>
              <a:t>dataset</a:t>
            </a:r>
            <a:r>
              <a:rPr lang="fr-FR" sz="2000" b="1" dirty="0">
                <a:solidFill>
                  <a:schemeClr val="bg1"/>
                </a:solidFill>
              </a:rPr>
              <a:t>: </a:t>
            </a:r>
            <a:r>
              <a:rPr lang="fr-FR" sz="2000" dirty="0">
                <a:solidFill>
                  <a:schemeClr val="bg1"/>
                </a:solidFill>
              </a:rPr>
              <a:t>2,17%</a:t>
            </a:r>
          </a:p>
          <a:p>
            <a:pPr algn="just"/>
            <a:endParaRPr lang="fr-FR" sz="2000" b="1" dirty="0">
              <a:solidFill>
                <a:schemeClr val="bg1"/>
              </a:solidFill>
            </a:endParaRPr>
          </a:p>
          <a:p>
            <a:pPr algn="just"/>
            <a:r>
              <a:rPr lang="fr-FR" sz="2000" b="1" dirty="0">
                <a:solidFill>
                  <a:schemeClr val="bg1"/>
                </a:solidFill>
              </a:rPr>
              <a:t>Pas de doublon</a:t>
            </a:r>
          </a:p>
          <a:p>
            <a:pPr algn="just"/>
            <a:endParaRPr lang="fr-FR" sz="2000" b="1" dirty="0">
              <a:solidFill>
                <a:schemeClr val="bg1"/>
              </a:solidFill>
            </a:endParaRPr>
          </a:p>
          <a:p>
            <a:pPr algn="just"/>
            <a:r>
              <a:rPr lang="fr-FR" sz="2000" b="1" dirty="0">
                <a:solidFill>
                  <a:schemeClr val="bg1"/>
                </a:solidFill>
              </a:rPr>
              <a:t>Périodicité: </a:t>
            </a:r>
            <a:r>
              <a:rPr lang="fr-FR" sz="2000" dirty="0">
                <a:solidFill>
                  <a:schemeClr val="bg1"/>
                </a:solidFill>
              </a:rPr>
              <a:t>01/12/2015 au 26/06/2016</a:t>
            </a:r>
          </a:p>
        </p:txBody>
      </p:sp>
      <p:sp>
        <p:nvSpPr>
          <p:cNvPr id="18" name="ZoneTexte 17">
            <a:extLst>
              <a:ext uri="{FF2B5EF4-FFF2-40B4-BE49-F238E27FC236}">
                <a16:creationId xmlns:a16="http://schemas.microsoft.com/office/drawing/2014/main" id="{FE5B6787-F10B-611A-BE9A-934F6C58AC25}"/>
              </a:ext>
            </a:extLst>
          </p:cNvPr>
          <p:cNvSpPr txBox="1"/>
          <p:nvPr/>
        </p:nvSpPr>
        <p:spPr>
          <a:xfrm>
            <a:off x="416179" y="997541"/>
            <a:ext cx="2612580" cy="369332"/>
          </a:xfrm>
          <a:prstGeom prst="rect">
            <a:avLst/>
          </a:prstGeom>
          <a:noFill/>
        </p:spPr>
        <p:txBody>
          <a:bodyPr wrap="square">
            <a:spAutoFit/>
          </a:bodyPr>
          <a:lstStyle/>
          <a:p>
            <a:pPr algn="just">
              <a:buFont typeface="Wingdings" panose="05000000000000000000" pitchFamily="2" charset="2"/>
              <a:buChar char="q"/>
            </a:pPr>
            <a:r>
              <a:rPr lang="fr-FR" b="1" dirty="0">
                <a:solidFill>
                  <a:schemeClr val="bg1"/>
                </a:solidFill>
              </a:rPr>
              <a:t> Quelques statistiques:</a:t>
            </a:r>
          </a:p>
        </p:txBody>
      </p:sp>
      <p:pic>
        <p:nvPicPr>
          <p:cNvPr id="30" name="Image 29">
            <a:extLst>
              <a:ext uri="{FF2B5EF4-FFF2-40B4-BE49-F238E27FC236}">
                <a16:creationId xmlns:a16="http://schemas.microsoft.com/office/drawing/2014/main" id="{2343BADF-A62C-73EE-ACB1-0E22A674B801}"/>
              </a:ext>
            </a:extLst>
          </p:cNvPr>
          <p:cNvPicPr>
            <a:picLocks noChangeAspect="1"/>
          </p:cNvPicPr>
          <p:nvPr/>
        </p:nvPicPr>
        <p:blipFill>
          <a:blip r:embed="rId5"/>
          <a:stretch>
            <a:fillRect/>
          </a:stretch>
        </p:blipFill>
        <p:spPr>
          <a:xfrm>
            <a:off x="739739" y="4256745"/>
            <a:ext cx="2206826" cy="1883229"/>
          </a:xfrm>
          <a:prstGeom prst="rect">
            <a:avLst/>
          </a:prstGeom>
        </p:spPr>
      </p:pic>
      <p:pic>
        <p:nvPicPr>
          <p:cNvPr id="4" name="Image 3">
            <a:extLst>
              <a:ext uri="{FF2B5EF4-FFF2-40B4-BE49-F238E27FC236}">
                <a16:creationId xmlns:a16="http://schemas.microsoft.com/office/drawing/2014/main" id="{894F1FDD-24F7-A46F-5704-A80C56F3A752}"/>
              </a:ext>
            </a:extLst>
          </p:cNvPr>
          <p:cNvPicPr>
            <a:picLocks noChangeAspect="1"/>
          </p:cNvPicPr>
          <p:nvPr/>
        </p:nvPicPr>
        <p:blipFill>
          <a:blip r:embed="rId6"/>
          <a:stretch>
            <a:fillRect/>
          </a:stretch>
        </p:blipFill>
        <p:spPr>
          <a:xfrm>
            <a:off x="10040744" y="248291"/>
            <a:ext cx="1567291" cy="646726"/>
          </a:xfrm>
          <a:prstGeom prst="rect">
            <a:avLst/>
          </a:prstGeom>
        </p:spPr>
      </p:pic>
    </p:spTree>
    <p:extLst>
      <p:ext uri="{BB962C8B-B14F-4D97-AF65-F5344CB8AC3E}">
        <p14:creationId xmlns:p14="http://schemas.microsoft.com/office/powerpoint/2010/main" val="158208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 les catégories </a:t>
            </a:r>
          </a:p>
        </p:txBody>
      </p:sp>
      <p:pic>
        <p:nvPicPr>
          <p:cNvPr id="5" name="Image 4">
            <a:extLst>
              <a:ext uri="{FF2B5EF4-FFF2-40B4-BE49-F238E27FC236}">
                <a16:creationId xmlns:a16="http://schemas.microsoft.com/office/drawing/2014/main" id="{1B990254-470A-E153-E152-5801F60D2465}"/>
              </a:ext>
            </a:extLst>
          </p:cNvPr>
          <p:cNvPicPr>
            <a:picLocks noChangeAspect="1"/>
          </p:cNvPicPr>
          <p:nvPr/>
        </p:nvPicPr>
        <p:blipFill>
          <a:blip r:embed="rId3"/>
          <a:stretch>
            <a:fillRect/>
          </a:stretch>
        </p:blipFill>
        <p:spPr>
          <a:xfrm>
            <a:off x="948168" y="1321872"/>
            <a:ext cx="10300021" cy="5041325"/>
          </a:xfrm>
          <a:prstGeom prst="rect">
            <a:avLst/>
          </a:prstGeom>
        </p:spPr>
      </p:pic>
      <p:pic>
        <p:nvPicPr>
          <p:cNvPr id="6" name="Image 5">
            <a:extLst>
              <a:ext uri="{FF2B5EF4-FFF2-40B4-BE49-F238E27FC236}">
                <a16:creationId xmlns:a16="http://schemas.microsoft.com/office/drawing/2014/main" id="{E29E2421-4D3F-1496-07D1-F2BE681935F0}"/>
              </a:ext>
            </a:extLst>
          </p:cNvPr>
          <p:cNvPicPr>
            <a:picLocks noChangeAspect="1"/>
          </p:cNvPicPr>
          <p:nvPr/>
        </p:nvPicPr>
        <p:blipFill>
          <a:blip r:embed="rId4"/>
          <a:stretch>
            <a:fillRect/>
          </a:stretch>
        </p:blipFill>
        <p:spPr>
          <a:xfrm>
            <a:off x="943811" y="850772"/>
            <a:ext cx="8894724" cy="452539"/>
          </a:xfrm>
          <a:prstGeom prst="rect">
            <a:avLst/>
          </a:prstGeom>
        </p:spPr>
      </p:pic>
      <p:sp>
        <p:nvSpPr>
          <p:cNvPr id="10" name="Rectangle : coins arrondis 9">
            <a:extLst>
              <a:ext uri="{FF2B5EF4-FFF2-40B4-BE49-F238E27FC236}">
                <a16:creationId xmlns:a16="http://schemas.microsoft.com/office/drawing/2014/main" id="{374E6E5F-4F56-0B7F-12C0-1EA7765B0569}"/>
              </a:ext>
            </a:extLst>
          </p:cNvPr>
          <p:cNvSpPr/>
          <p:nvPr/>
        </p:nvSpPr>
        <p:spPr>
          <a:xfrm>
            <a:off x="832207" y="1303311"/>
            <a:ext cx="2732926" cy="253922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5B1B98DB-A963-00DA-3C2E-B4A271E0ADF2}"/>
              </a:ext>
            </a:extLst>
          </p:cNvPr>
          <p:cNvSpPr/>
          <p:nvPr/>
        </p:nvSpPr>
        <p:spPr>
          <a:xfrm>
            <a:off x="2537717" y="850772"/>
            <a:ext cx="267128" cy="238289"/>
          </a:xfrm>
          <a:prstGeom prst="ellipse">
            <a:avLst/>
          </a:prstGeom>
          <a:solidFill>
            <a:srgbClr val="C0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AD942F2-0EDD-0874-EE7A-97891240A68D}"/>
              </a:ext>
            </a:extLst>
          </p:cNvPr>
          <p:cNvSpPr/>
          <p:nvPr/>
        </p:nvSpPr>
        <p:spPr>
          <a:xfrm>
            <a:off x="8879220" y="3916343"/>
            <a:ext cx="3035583" cy="236179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7597E0BF-D6C7-9264-FDEA-096D937F9849}"/>
              </a:ext>
            </a:extLst>
          </p:cNvPr>
          <p:cNvSpPr txBox="1"/>
          <p:nvPr/>
        </p:nvSpPr>
        <p:spPr>
          <a:xfrm>
            <a:off x="9213557" y="4042200"/>
            <a:ext cx="2587083" cy="2723823"/>
          </a:xfrm>
          <a:prstGeom prst="rect">
            <a:avLst/>
          </a:prstGeom>
          <a:noFill/>
        </p:spPr>
        <p:txBody>
          <a:bodyPr wrap="square" rtlCol="0">
            <a:spAutoFit/>
          </a:bodyPr>
          <a:lstStyle/>
          <a:p>
            <a:r>
              <a:rPr lang="fr-FR" sz="1500" b="1" dirty="0">
                <a:solidFill>
                  <a:schemeClr val="bg1"/>
                </a:solidFill>
              </a:rPr>
              <a:t>Catégories retenues:</a:t>
            </a:r>
          </a:p>
          <a:p>
            <a:pPr marL="285750" indent="-285750">
              <a:buFontTx/>
              <a:buChar char="-"/>
            </a:pPr>
            <a:r>
              <a:rPr lang="fr-FR" sz="1500" dirty="0">
                <a:solidFill>
                  <a:schemeClr val="bg1"/>
                </a:solidFill>
              </a:rPr>
              <a:t>Home </a:t>
            </a:r>
            <a:r>
              <a:rPr lang="fr-FR" sz="1500" dirty="0" err="1">
                <a:solidFill>
                  <a:schemeClr val="bg1"/>
                </a:solidFill>
              </a:rPr>
              <a:t>Furnishing</a:t>
            </a:r>
            <a:endParaRPr lang="fr-FR" sz="1500" dirty="0">
              <a:solidFill>
                <a:schemeClr val="bg1"/>
              </a:solidFill>
            </a:endParaRPr>
          </a:p>
          <a:p>
            <a:pPr marL="285750" indent="-285750">
              <a:buFontTx/>
              <a:buChar char="-"/>
            </a:pPr>
            <a:r>
              <a:rPr lang="en-US" sz="1500" dirty="0">
                <a:solidFill>
                  <a:schemeClr val="bg1"/>
                </a:solidFill>
              </a:rPr>
              <a:t>Baby Care</a:t>
            </a:r>
          </a:p>
          <a:p>
            <a:pPr marL="285750" indent="-285750">
              <a:buFontTx/>
              <a:buChar char="-"/>
            </a:pPr>
            <a:r>
              <a:rPr lang="en-US" sz="1500" dirty="0">
                <a:solidFill>
                  <a:schemeClr val="bg1"/>
                </a:solidFill>
              </a:rPr>
              <a:t>Watches</a:t>
            </a:r>
          </a:p>
          <a:p>
            <a:pPr marL="285750" indent="-285750">
              <a:buFontTx/>
              <a:buChar char="-"/>
            </a:pPr>
            <a:r>
              <a:rPr lang="en-US" sz="1500" dirty="0">
                <a:solidFill>
                  <a:schemeClr val="bg1"/>
                </a:solidFill>
              </a:rPr>
              <a:t>Home Decor &amp; Festive Needs</a:t>
            </a:r>
          </a:p>
          <a:p>
            <a:pPr marL="285750" indent="-285750">
              <a:buFontTx/>
              <a:buChar char="-"/>
            </a:pPr>
            <a:r>
              <a:rPr lang="en-US" sz="1500" dirty="0">
                <a:solidFill>
                  <a:schemeClr val="bg1"/>
                </a:solidFill>
              </a:rPr>
              <a:t>Kitchen &amp; Dining</a:t>
            </a:r>
          </a:p>
          <a:p>
            <a:pPr marL="285750" indent="-285750">
              <a:buFontTx/>
              <a:buChar char="-"/>
            </a:pPr>
            <a:r>
              <a:rPr lang="en-US" sz="1500" dirty="0">
                <a:solidFill>
                  <a:schemeClr val="bg1"/>
                </a:solidFill>
              </a:rPr>
              <a:t>Beauty and Personal Care</a:t>
            </a:r>
          </a:p>
          <a:p>
            <a:pPr marL="285750" indent="-285750">
              <a:buFontTx/>
              <a:buChar char="-"/>
            </a:pPr>
            <a:r>
              <a:rPr lang="en-US" sz="1500" dirty="0">
                <a:solidFill>
                  <a:schemeClr val="bg1"/>
                </a:solidFill>
              </a:rPr>
              <a:t>Computers</a:t>
            </a:r>
            <a:endParaRPr lang="fr-FR" sz="1500" dirty="0">
              <a:solidFill>
                <a:schemeClr val="bg1"/>
              </a:solidFill>
            </a:endParaRPr>
          </a:p>
          <a:p>
            <a:pPr marL="285750" indent="-285750">
              <a:buFontTx/>
              <a:buChar char="-"/>
            </a:pPr>
            <a:endParaRPr lang="fr-FR" dirty="0">
              <a:solidFill>
                <a:schemeClr val="bg1"/>
              </a:solidFill>
            </a:endParaRPr>
          </a:p>
          <a:p>
            <a:pPr marL="285750" indent="-285750">
              <a:buFontTx/>
              <a:buChar char="-"/>
            </a:pPr>
            <a:endParaRPr lang="fr-FR" dirty="0"/>
          </a:p>
        </p:txBody>
      </p:sp>
    </p:spTree>
    <p:extLst>
      <p:ext uri="{BB962C8B-B14F-4D97-AF65-F5344CB8AC3E}">
        <p14:creationId xmlns:p14="http://schemas.microsoft.com/office/powerpoint/2010/main" val="362532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DC0632F-638D-8B35-679D-67FD6A4B4797}"/>
              </a:ext>
            </a:extLst>
          </p:cNvPr>
          <p:cNvPicPr>
            <a:picLocks noChangeAspect="1"/>
          </p:cNvPicPr>
          <p:nvPr/>
        </p:nvPicPr>
        <p:blipFill>
          <a:blip r:embed="rId3"/>
          <a:stretch>
            <a:fillRect/>
          </a:stretch>
        </p:blipFill>
        <p:spPr>
          <a:xfrm>
            <a:off x="8376007" y="1167377"/>
            <a:ext cx="578327" cy="594572"/>
          </a:xfrm>
          <a:prstGeom prst="rect">
            <a:avLst/>
          </a:prstGeom>
        </p:spPr>
      </p:pic>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461933" y="738970"/>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sp>
        <p:nvSpPr>
          <p:cNvPr id="3" name="ZoneTexte 2">
            <a:extLst>
              <a:ext uri="{FF2B5EF4-FFF2-40B4-BE49-F238E27FC236}">
                <a16:creationId xmlns:a16="http://schemas.microsoft.com/office/drawing/2014/main" id="{563C5A7E-1CE7-290B-7906-71408286117B}"/>
              </a:ext>
            </a:extLst>
          </p:cNvPr>
          <p:cNvSpPr txBox="1"/>
          <p:nvPr/>
        </p:nvSpPr>
        <p:spPr>
          <a:xfrm>
            <a:off x="679806" y="2516599"/>
            <a:ext cx="4421312" cy="2308324"/>
          </a:xfrm>
          <a:prstGeom prst="rect">
            <a:avLst/>
          </a:prstGeom>
          <a:noFill/>
        </p:spPr>
        <p:txBody>
          <a:bodyPr wrap="square" rtlCol="0">
            <a:spAutoFit/>
          </a:bodyPr>
          <a:lstStyle/>
          <a:p>
            <a:pPr marL="285750" indent="-285750">
              <a:buFontTx/>
              <a:buChar char="-"/>
            </a:pPr>
            <a:r>
              <a:rPr lang="fr-FR" b="1" dirty="0" err="1"/>
              <a:t>uniq_id</a:t>
            </a:r>
            <a:r>
              <a:rPr lang="fr-FR" b="1" dirty="0"/>
              <a:t> et </a:t>
            </a:r>
            <a:r>
              <a:rPr lang="fr-FR" b="1" dirty="0" err="1"/>
              <a:t>product_name</a:t>
            </a:r>
            <a:r>
              <a:rPr lang="fr-FR" dirty="0"/>
              <a:t> =&gt; identifiants uniques du produit</a:t>
            </a:r>
          </a:p>
          <a:p>
            <a:pPr marL="285750" indent="-285750">
              <a:buFontTx/>
              <a:buChar char="-"/>
            </a:pPr>
            <a:r>
              <a:rPr lang="fr-FR" b="1" dirty="0"/>
              <a:t>Cat_0</a:t>
            </a:r>
            <a:r>
              <a:rPr lang="fr-FR" dirty="0"/>
              <a:t> =&gt; catégorie la plus équilibrée (150 produits par catégorie)</a:t>
            </a:r>
          </a:p>
          <a:p>
            <a:pPr marL="285750" indent="-285750">
              <a:buFontTx/>
              <a:buChar char="-"/>
            </a:pPr>
            <a:r>
              <a:rPr lang="fr-FR" b="1" dirty="0"/>
              <a:t>image</a:t>
            </a:r>
            <a:r>
              <a:rPr lang="fr-FR" dirty="0"/>
              <a:t> =&gt; nom de l'image associée au produit présente dans le dossier Images</a:t>
            </a:r>
          </a:p>
          <a:p>
            <a:pPr marL="285750" indent="-285750">
              <a:buFontTx/>
              <a:buChar char="-"/>
            </a:pPr>
            <a:r>
              <a:rPr lang="fr-FR" b="1" dirty="0"/>
              <a:t>description</a:t>
            </a:r>
            <a:r>
              <a:rPr lang="fr-FR" dirty="0"/>
              <a:t> =&gt; pour choisir la catégorie à laquelle affecter le produit</a:t>
            </a:r>
          </a:p>
        </p:txBody>
      </p:sp>
      <p:sp>
        <p:nvSpPr>
          <p:cNvPr id="5" name="ZoneTexte 4">
            <a:extLst>
              <a:ext uri="{FF2B5EF4-FFF2-40B4-BE49-F238E27FC236}">
                <a16:creationId xmlns:a16="http://schemas.microsoft.com/office/drawing/2014/main" id="{68B94F2F-18D7-08F0-4ED4-E4134C83D63B}"/>
              </a:ext>
            </a:extLst>
          </p:cNvPr>
          <p:cNvSpPr txBox="1"/>
          <p:nvPr/>
        </p:nvSpPr>
        <p:spPr>
          <a:xfrm>
            <a:off x="5239820" y="1761949"/>
            <a:ext cx="6272374" cy="4247317"/>
          </a:xfrm>
          <a:prstGeom prst="rect">
            <a:avLst/>
          </a:prstGeom>
          <a:noFill/>
        </p:spPr>
        <p:txBody>
          <a:bodyPr wrap="square" rtlCol="0">
            <a:spAutoFit/>
          </a:bodyPr>
          <a:lstStyle/>
          <a:p>
            <a:pPr marL="285750" indent="-285750" algn="just">
              <a:buFontTx/>
              <a:buChar char="-"/>
            </a:pPr>
            <a:r>
              <a:rPr lang="fr-FR" b="1" dirty="0" err="1"/>
              <a:t>crawl_timestamp</a:t>
            </a:r>
            <a:r>
              <a:rPr lang="fr-FR" dirty="0"/>
              <a:t> =&gt; ne permet pas d'identifier un produit</a:t>
            </a:r>
          </a:p>
          <a:p>
            <a:pPr marL="285750" indent="-285750" algn="just">
              <a:buFontTx/>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marL="285750" indent="-285750" algn="just">
              <a:buFontTx/>
              <a:buChar char="-"/>
            </a:pPr>
            <a:r>
              <a:rPr lang="fr-FR" b="1" dirty="0" err="1"/>
              <a:t>pid</a:t>
            </a:r>
            <a:r>
              <a:rPr lang="fr-FR" dirty="0"/>
              <a:t> =&gt; pas d'information sur cette variable et non précise</a:t>
            </a:r>
          </a:p>
          <a:p>
            <a:pPr marL="285750" indent="-285750" algn="just">
              <a:buFontTx/>
              <a:buChar char="-"/>
            </a:pPr>
            <a:r>
              <a:rPr lang="fr-FR" b="1" dirty="0"/>
              <a:t>brand</a:t>
            </a:r>
            <a:r>
              <a:rPr lang="fr-FR" dirty="0"/>
              <a:t> =&gt; marque du produit pouvant aider à son identification, déjà intégrée dans la description</a:t>
            </a:r>
          </a:p>
          <a:p>
            <a:pPr marL="285750" indent="-285750" algn="just">
              <a:buFontTx/>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marL="285750" indent="-285750" algn="just">
              <a:buFontTx/>
              <a:buChar char="-"/>
            </a:pPr>
            <a:r>
              <a:rPr lang="fr-FR" b="1" dirty="0" err="1"/>
              <a:t>is_FK_Advantage_product</a:t>
            </a:r>
            <a:r>
              <a:rPr lang="fr-FR" dirty="0"/>
              <a:t> =&gt; ne permet pas d'identifier un produit</a:t>
            </a:r>
          </a:p>
          <a:p>
            <a:pPr marL="285750" indent="-285750" algn="just">
              <a:buFontTx/>
              <a:buChar char="-"/>
            </a:pPr>
            <a:r>
              <a:rPr lang="fr-FR" b="1" dirty="0" err="1"/>
              <a:t>product_rating</a:t>
            </a:r>
            <a:r>
              <a:rPr lang="fr-FR" b="1" dirty="0"/>
              <a:t> et </a:t>
            </a:r>
            <a:r>
              <a:rPr lang="fr-FR" b="1" dirty="0" err="1"/>
              <a:t>overall_rating</a:t>
            </a:r>
            <a:r>
              <a:rPr lang="fr-FR" dirty="0"/>
              <a:t> =&gt; ne permet pas d'identifier un produit</a:t>
            </a:r>
          </a:p>
          <a:p>
            <a:pPr marL="285750" indent="-285750" algn="just">
              <a:buFontTx/>
              <a:buChar char="-"/>
            </a:pPr>
            <a:r>
              <a:rPr lang="fr-FR" b="1" dirty="0" err="1"/>
              <a:t>product_specifications</a:t>
            </a:r>
            <a:r>
              <a:rPr lang="fr-FR" dirty="0"/>
              <a:t> =&gt; redondant avec la colonne description et moins complet</a:t>
            </a:r>
          </a:p>
        </p:txBody>
      </p:sp>
      <p:pic>
        <p:nvPicPr>
          <p:cNvPr id="9" name="Image 8">
            <a:extLst>
              <a:ext uri="{FF2B5EF4-FFF2-40B4-BE49-F238E27FC236}">
                <a16:creationId xmlns:a16="http://schemas.microsoft.com/office/drawing/2014/main" id="{15C56463-0864-A8CD-C751-5BC9A2B4AD71}"/>
              </a:ext>
            </a:extLst>
          </p:cNvPr>
          <p:cNvPicPr>
            <a:picLocks noChangeAspect="1"/>
          </p:cNvPicPr>
          <p:nvPr/>
        </p:nvPicPr>
        <p:blipFill>
          <a:blip r:embed="rId4"/>
          <a:stretch>
            <a:fillRect/>
          </a:stretch>
        </p:blipFill>
        <p:spPr>
          <a:xfrm>
            <a:off x="2776481" y="1787180"/>
            <a:ext cx="540828" cy="531814"/>
          </a:xfrm>
          <a:prstGeom prst="rect">
            <a:avLst/>
          </a:prstGeom>
        </p:spPr>
      </p:pic>
    </p:spTree>
    <p:extLst>
      <p:ext uri="{BB962C8B-B14F-4D97-AF65-F5344CB8AC3E}">
        <p14:creationId xmlns:p14="http://schemas.microsoft.com/office/powerpoint/2010/main" val="124106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III. PRETRAITEMENTS DONNEES TEXTUELLES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31993948"/>
      </p:ext>
    </p:extLst>
  </p:cSld>
  <p:clrMapOvr>
    <a:masterClrMapping/>
  </p:clrMapOvr>
</p:sld>
</file>

<file path=ppt/theme/theme1.xml><?xml version="1.0" encoding="utf-8"?>
<a:theme xmlns:a="http://schemas.openxmlformats.org/drawingml/2006/main" name="Rétrospective">
  <a:themeElements>
    <a:clrScheme name="Bleu chau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61058</TotalTime>
  <Words>5933</Words>
  <Application>Microsoft Office PowerPoint</Application>
  <PresentationFormat>Grand écran</PresentationFormat>
  <Paragraphs>610</Paragraphs>
  <Slides>42</Slides>
  <Notes>42</Notes>
  <HiddenSlides>9</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42</vt:i4>
      </vt:variant>
    </vt:vector>
  </HeadingPairs>
  <TitlesOfParts>
    <vt:vector size="49" baseType="lpstr">
      <vt:lpstr>Arial</vt:lpstr>
      <vt:lpstr>Calibri</vt:lpstr>
      <vt:lpstr>Calibri Light</vt:lpstr>
      <vt:lpstr>Garamond</vt:lpstr>
      <vt:lpstr>Trebuchet MS</vt:lpstr>
      <vt:lpstr>Wingdings</vt:lpstr>
      <vt:lpstr>Rétrospective</vt:lpstr>
      <vt:lpstr>  #6 Classifiez automatiquement des biens de consommation  Soutenance Emilie Groschêne le 03/03/2023 Evaluateur: Alexandre Gazagnes Mentor: Lea Naccache</vt:lpstr>
      <vt:lpstr>Sommaire</vt:lpstr>
      <vt:lpstr>I. PROBLEMATIQUE</vt:lpstr>
      <vt:lpstr>I. Présentation de la problématique</vt:lpstr>
      <vt:lpstr>II. DONNEES</vt:lpstr>
      <vt:lpstr>II. Présentation des données</vt:lpstr>
      <vt:lpstr>II. Présentation des données: les catégories </vt:lpstr>
      <vt:lpstr>II. Présentation des données: sélection des features</vt:lpstr>
      <vt:lpstr>III. PRETRAITEMENTS DONNEES TEXTUELLES ET RESULTAT DU CLUSTERING</vt:lpstr>
      <vt:lpstr>III. Prétraitements données textuelles - Pipeline</vt:lpstr>
      <vt:lpstr>III. Prétraitements données textuelles – fréquence des mots</vt:lpstr>
      <vt:lpstr>III. Prétraitements données textuelles – fréquence des mots</vt:lpstr>
      <vt:lpstr>III. Prétraitements données textuelles – fréquence des mots</vt:lpstr>
      <vt:lpstr>III. Prétraitements données textuelles - exemples</vt:lpstr>
      <vt:lpstr>III. Prétraitements données textuelles – Approches de type Bag of Word</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Tf-idf</vt:lpstr>
      <vt:lpstr>III. Prétraitements données textuelles – Approches de type Bag of Word – Tf-idf</vt:lpstr>
      <vt:lpstr>III. Prétraitements données textuelles – Approches de type Bag of Word – Evaluation des modèles</vt:lpstr>
      <vt:lpstr>III. Prétraitements données textuelles – Approches de type Word/Sentence embedding </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BERT</vt:lpstr>
      <vt:lpstr>III. Prétraitements données textuelles – Approches de type Word/Sentence embedding – USE</vt:lpstr>
      <vt:lpstr>III. Prétraitements données textuelles – Approches de type Word/Sentence embedding – Evaluation des modèles</vt:lpstr>
      <vt:lpstr>IV. PRETRAITEMENTS DONNEES IMAGES ET RESULTAT DU CLUSTERING</vt:lpstr>
      <vt:lpstr>III. Prétraitements données images – Analyse exploratoire</vt:lpstr>
      <vt:lpstr>III. Prétraitements données images - Exemples</vt:lpstr>
      <vt:lpstr>III. Prétraitements données images - Pipeline</vt:lpstr>
      <vt:lpstr>III. Prétraitements données images – SIFT</vt:lpstr>
      <vt:lpstr>III. Prétraitements données images – VGG-16</vt:lpstr>
      <vt:lpstr>III. Prétraitements données images – VGG-16</vt:lpstr>
      <vt:lpstr>III. Prétraitements données images – Evaluation des modèles</vt:lpstr>
      <vt:lpstr>V. CONCLUSIONS</vt:lpstr>
      <vt:lpstr>V. Conclusions</vt:lpstr>
      <vt:lpstr>MERCI</vt:lpstr>
      <vt:lpstr>III. Prétraitements données images</vt:lpstr>
      <vt:lpstr>II. Présentation des données: sélection des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CONCEVEZ UNE APPLICATION AU SERVICE DE LA SANTE PUBLIQUE  Soutenance Emilie Groschêne le xx/xx/2022 Evaluateur: xxxxxxxxxxxxxxxxxxxxx</dc:title>
  <dc:creator>Milie Milie</dc:creator>
  <cp:lastModifiedBy>Emilie GROSCHENE</cp:lastModifiedBy>
  <cp:revision>557</cp:revision>
  <cp:lastPrinted>2023-02-28T10:58:44Z</cp:lastPrinted>
  <dcterms:created xsi:type="dcterms:W3CDTF">2022-02-13T18:15:06Z</dcterms:created>
  <dcterms:modified xsi:type="dcterms:W3CDTF">2023-03-01T14:47:02Z</dcterms:modified>
</cp:coreProperties>
</file>